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19"/>
  </p:notesMasterIdLst>
  <p:sldIdLst>
    <p:sldId id="327" r:id="rId2"/>
    <p:sldId id="328" r:id="rId3"/>
    <p:sldId id="329" r:id="rId4"/>
    <p:sldId id="330" r:id="rId5"/>
    <p:sldId id="332" r:id="rId6"/>
    <p:sldId id="334" r:id="rId7"/>
    <p:sldId id="337" r:id="rId8"/>
    <p:sldId id="338" r:id="rId9"/>
    <p:sldId id="339" r:id="rId10"/>
    <p:sldId id="340" r:id="rId11"/>
    <p:sldId id="336" r:id="rId12"/>
    <p:sldId id="341" r:id="rId13"/>
    <p:sldId id="342" r:id="rId14"/>
    <p:sldId id="343" r:id="rId15"/>
    <p:sldId id="344" r:id="rId16"/>
    <p:sldId id="335" r:id="rId17"/>
    <p:sldId id="27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用户" initials="MO用" lastIdx="4" clrIdx="0">
    <p:extLst>
      <p:ext uri="{19B8F6BF-5375-455C-9EA6-DF929625EA0E}">
        <p15:presenceInfo xmlns:p15="http://schemas.microsoft.com/office/powerpoint/2012/main" userId="Microsoft Office 用户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FFF1"/>
    <a:srgbClr val="2DD700"/>
    <a:srgbClr val="73E623"/>
    <a:srgbClr val="EB2F03"/>
    <a:srgbClr val="0B9444"/>
    <a:srgbClr val="009E05"/>
    <a:srgbClr val="FC635D"/>
    <a:srgbClr val="9E9E9E"/>
    <a:srgbClr val="BDBDBD"/>
    <a:srgbClr val="FD97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44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0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5-16T11:03:33.297" idx="4">
    <p:pos x="10" y="10"/>
    <p:text>重复打包，重复配置，换了运行环境，你就不得不再来一遍。我们创建了适用于一个应用的
部署模式，但我们仅仅只是创建的它，并不能批量生产它。Docker的出现，好比告诉我 们:“你应该用你的模板去快速的批量生产，而不是按照这个模板再‘创造’一个一样的模 板”</p:text>
    <p:extLst>
      <p:ext uri="{C676402C-5697-4E1C-873F-D02D1690AC5C}">
        <p15:threadingInfo xmlns:p15="http://schemas.microsoft.com/office/powerpoint/2012/main" timeZoneBias="-4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DFBF47-12F4-6246-9F1B-3D38ECAC4EAB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6CB2D49-593C-FA44-951F-7B29DE4678C4}">
      <dgm:prSet phldrT="[文本]"/>
      <dgm:spPr/>
      <dgm:t>
        <a:bodyPr/>
        <a:lstStyle/>
        <a:p>
          <a:r>
            <a:rPr lang="en-US" altLang="zh-CN" dirty="0"/>
            <a:t>SaaS</a:t>
          </a:r>
          <a:endParaRPr lang="zh-CN" altLang="en-US" dirty="0"/>
        </a:p>
      </dgm:t>
    </dgm:pt>
    <dgm:pt modelId="{4039AD02-C341-9344-9BAA-4B7493B9C90C}" type="parTrans" cxnId="{B577F8F4-7FFA-7447-A8C5-BFDEF48D3ED2}">
      <dgm:prSet/>
      <dgm:spPr/>
      <dgm:t>
        <a:bodyPr/>
        <a:lstStyle/>
        <a:p>
          <a:endParaRPr lang="zh-CN" altLang="en-US"/>
        </a:p>
      </dgm:t>
    </dgm:pt>
    <dgm:pt modelId="{7551AEA3-051A-9D4E-95BD-B57433CD156C}" type="sibTrans" cxnId="{B577F8F4-7FFA-7447-A8C5-BFDEF48D3ED2}">
      <dgm:prSet/>
      <dgm:spPr/>
      <dgm:t>
        <a:bodyPr/>
        <a:lstStyle/>
        <a:p>
          <a:endParaRPr lang="zh-CN" altLang="en-US"/>
        </a:p>
      </dgm:t>
    </dgm:pt>
    <dgm:pt modelId="{625444E0-0E55-4647-B089-EE875AE07750}">
      <dgm:prSet phldrT="[文本]"/>
      <dgm:spPr/>
      <dgm:t>
        <a:bodyPr/>
        <a:lstStyle/>
        <a:p>
          <a:r>
            <a:rPr lang="zh-CN" altLang="en-US" dirty="0"/>
            <a:t>客户关系管理，邮件，虚拟桌面，通信，游戏</a:t>
          </a:r>
          <a:r>
            <a:rPr lang="en-US" altLang="zh-CN" dirty="0"/>
            <a:t>…</a:t>
          </a:r>
          <a:endParaRPr lang="zh-CN" altLang="en-US" dirty="0"/>
        </a:p>
      </dgm:t>
    </dgm:pt>
    <dgm:pt modelId="{5DCEB3FF-4419-6A4D-BC27-F0F35596D5D5}" type="parTrans" cxnId="{983CB091-E6BB-D245-9DDA-422C3F741884}">
      <dgm:prSet/>
      <dgm:spPr/>
      <dgm:t>
        <a:bodyPr/>
        <a:lstStyle/>
        <a:p>
          <a:endParaRPr lang="zh-CN" altLang="en-US"/>
        </a:p>
      </dgm:t>
    </dgm:pt>
    <dgm:pt modelId="{D67E93CF-6061-5D45-9CBA-437213DF7A27}" type="sibTrans" cxnId="{983CB091-E6BB-D245-9DDA-422C3F741884}">
      <dgm:prSet/>
      <dgm:spPr/>
      <dgm:t>
        <a:bodyPr/>
        <a:lstStyle/>
        <a:p>
          <a:endParaRPr lang="zh-CN" altLang="en-US"/>
        </a:p>
      </dgm:t>
    </dgm:pt>
    <dgm:pt modelId="{37DAC17E-B553-6740-A231-8902504C6885}">
      <dgm:prSet phldrT="[文本]"/>
      <dgm:spPr/>
      <dgm:t>
        <a:bodyPr/>
        <a:lstStyle/>
        <a:p>
          <a:r>
            <a:rPr lang="en-US" altLang="zh-CN" dirty="0" err="1"/>
            <a:t>Paas</a:t>
          </a:r>
          <a:endParaRPr lang="zh-CN" altLang="en-US" dirty="0"/>
        </a:p>
      </dgm:t>
    </dgm:pt>
    <dgm:pt modelId="{8A68D4C0-F85B-F640-B3F4-06900EFE3AAE}" type="parTrans" cxnId="{CACE5793-189D-B14F-9510-DDB5228D08FE}">
      <dgm:prSet/>
      <dgm:spPr/>
      <dgm:t>
        <a:bodyPr/>
        <a:lstStyle/>
        <a:p>
          <a:endParaRPr lang="zh-CN" altLang="en-US"/>
        </a:p>
      </dgm:t>
    </dgm:pt>
    <dgm:pt modelId="{34905FB7-3AD0-3149-A59A-4DDF7AFA366C}" type="sibTrans" cxnId="{CACE5793-189D-B14F-9510-DDB5228D08FE}">
      <dgm:prSet/>
      <dgm:spPr/>
      <dgm:t>
        <a:bodyPr/>
        <a:lstStyle/>
        <a:p>
          <a:endParaRPr lang="zh-CN" altLang="en-US"/>
        </a:p>
      </dgm:t>
    </dgm:pt>
    <dgm:pt modelId="{55763F27-0868-E74D-9703-27838ADAFC4D}">
      <dgm:prSet phldrT="[文本]"/>
      <dgm:spPr/>
      <dgm:t>
        <a:bodyPr/>
        <a:lstStyle/>
        <a:p>
          <a:r>
            <a:rPr lang="zh-CN" altLang="en-US" dirty="0"/>
            <a:t>运行时环境，数据库，</a:t>
          </a:r>
          <a:r>
            <a:rPr lang="en-US" altLang="zh-CN" dirty="0"/>
            <a:t>Web</a:t>
          </a:r>
          <a:r>
            <a:rPr lang="zh-CN" altLang="en-US" dirty="0"/>
            <a:t>服务器，开发工具</a:t>
          </a:r>
          <a:r>
            <a:rPr lang="en-US" altLang="zh-CN" dirty="0"/>
            <a:t>…</a:t>
          </a:r>
          <a:endParaRPr lang="zh-CN" altLang="en-US" dirty="0"/>
        </a:p>
      </dgm:t>
    </dgm:pt>
    <dgm:pt modelId="{0FE24D3D-6678-5447-8D41-52136FDFFE08}" type="parTrans" cxnId="{F5DCE022-1277-5841-8880-21EA3CE055B2}">
      <dgm:prSet/>
      <dgm:spPr/>
      <dgm:t>
        <a:bodyPr/>
        <a:lstStyle/>
        <a:p>
          <a:endParaRPr lang="zh-CN" altLang="en-US"/>
        </a:p>
      </dgm:t>
    </dgm:pt>
    <dgm:pt modelId="{C2E364A1-8D9C-9840-BA2B-504954E492F8}" type="sibTrans" cxnId="{F5DCE022-1277-5841-8880-21EA3CE055B2}">
      <dgm:prSet/>
      <dgm:spPr/>
      <dgm:t>
        <a:bodyPr/>
        <a:lstStyle/>
        <a:p>
          <a:endParaRPr lang="zh-CN" altLang="en-US"/>
        </a:p>
      </dgm:t>
    </dgm:pt>
    <dgm:pt modelId="{8259A390-F1B6-9942-8032-B086C3B287AC}">
      <dgm:prSet phldrT="[文本]"/>
      <dgm:spPr/>
      <dgm:t>
        <a:bodyPr/>
        <a:lstStyle/>
        <a:p>
          <a:r>
            <a:rPr lang="en-US" altLang="zh-CN" dirty="0" err="1"/>
            <a:t>Iaas</a:t>
          </a:r>
          <a:endParaRPr lang="zh-CN" altLang="en-US" dirty="0"/>
        </a:p>
      </dgm:t>
    </dgm:pt>
    <dgm:pt modelId="{8BF2BAFC-7B36-1D43-9D70-2A23CFAC4312}" type="parTrans" cxnId="{8A9B1944-FC5C-8545-890E-063DC21E3358}">
      <dgm:prSet/>
      <dgm:spPr/>
      <dgm:t>
        <a:bodyPr/>
        <a:lstStyle/>
        <a:p>
          <a:endParaRPr lang="zh-CN" altLang="en-US"/>
        </a:p>
      </dgm:t>
    </dgm:pt>
    <dgm:pt modelId="{97489DF7-B3A8-F64E-A171-CA5A3131711D}" type="sibTrans" cxnId="{8A9B1944-FC5C-8545-890E-063DC21E3358}">
      <dgm:prSet/>
      <dgm:spPr/>
      <dgm:t>
        <a:bodyPr/>
        <a:lstStyle/>
        <a:p>
          <a:endParaRPr lang="zh-CN" altLang="en-US"/>
        </a:p>
      </dgm:t>
    </dgm:pt>
    <dgm:pt modelId="{63A7E9B4-4365-114F-BEDA-B88055A31A04}">
      <dgm:prSet phldrT="[文本]"/>
      <dgm:spPr/>
      <dgm:t>
        <a:bodyPr/>
        <a:lstStyle/>
        <a:p>
          <a:r>
            <a:rPr lang="zh-CN" altLang="en-US" dirty="0"/>
            <a:t>虚拟机，存储，负载均衡，网络</a:t>
          </a:r>
          <a:r>
            <a:rPr lang="en-US" altLang="zh-CN" dirty="0"/>
            <a:t>…</a:t>
          </a:r>
          <a:endParaRPr lang="zh-CN" altLang="en-US" dirty="0"/>
        </a:p>
      </dgm:t>
    </dgm:pt>
    <dgm:pt modelId="{B34D12D5-0052-4342-9A69-35E0E7E9ECAF}" type="parTrans" cxnId="{E6700E16-3099-2D4A-B9CF-2DE01C6A483D}">
      <dgm:prSet/>
      <dgm:spPr/>
      <dgm:t>
        <a:bodyPr/>
        <a:lstStyle/>
        <a:p>
          <a:endParaRPr lang="zh-CN" altLang="en-US"/>
        </a:p>
      </dgm:t>
    </dgm:pt>
    <dgm:pt modelId="{0E7798D1-6C3E-4B4B-B9DB-F672216BA34A}" type="sibTrans" cxnId="{E6700E16-3099-2D4A-B9CF-2DE01C6A483D}">
      <dgm:prSet/>
      <dgm:spPr/>
      <dgm:t>
        <a:bodyPr/>
        <a:lstStyle/>
        <a:p>
          <a:endParaRPr lang="zh-CN" altLang="en-US"/>
        </a:p>
      </dgm:t>
    </dgm:pt>
    <dgm:pt modelId="{0DC1B714-CAEF-1A47-8424-2AE7516C4BA9}" type="pres">
      <dgm:prSet presAssocID="{19DFBF47-12F4-6246-9F1B-3D38ECAC4EAB}" presName="Name0" presStyleCnt="0">
        <dgm:presLayoutVars>
          <dgm:dir/>
          <dgm:animLvl val="lvl"/>
          <dgm:resizeHandles val="exact"/>
        </dgm:presLayoutVars>
      </dgm:prSet>
      <dgm:spPr/>
    </dgm:pt>
    <dgm:pt modelId="{82390F23-690D-6B49-A312-DE1CD3CD599E}" type="pres">
      <dgm:prSet presAssocID="{06CB2D49-593C-FA44-951F-7B29DE4678C4}" presName="linNode" presStyleCnt="0"/>
      <dgm:spPr/>
    </dgm:pt>
    <dgm:pt modelId="{0E789CF9-61FF-1340-A1DF-B917BEEE0279}" type="pres">
      <dgm:prSet presAssocID="{06CB2D49-593C-FA44-951F-7B29DE4678C4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1089C49C-1A20-CF4E-BDBE-11E979A10990}" type="pres">
      <dgm:prSet presAssocID="{06CB2D49-593C-FA44-951F-7B29DE4678C4}" presName="descendantText" presStyleLbl="alignAccFollowNode1" presStyleIdx="0" presStyleCnt="3">
        <dgm:presLayoutVars>
          <dgm:bulletEnabled val="1"/>
        </dgm:presLayoutVars>
      </dgm:prSet>
      <dgm:spPr/>
    </dgm:pt>
    <dgm:pt modelId="{1E1917E8-8A95-5842-827E-615B05174A37}" type="pres">
      <dgm:prSet presAssocID="{7551AEA3-051A-9D4E-95BD-B57433CD156C}" presName="sp" presStyleCnt="0"/>
      <dgm:spPr/>
    </dgm:pt>
    <dgm:pt modelId="{8CA7CB7B-3619-B243-B198-A5262A02D726}" type="pres">
      <dgm:prSet presAssocID="{37DAC17E-B553-6740-A231-8902504C6885}" presName="linNode" presStyleCnt="0"/>
      <dgm:spPr/>
    </dgm:pt>
    <dgm:pt modelId="{641BF5AC-4EFA-C04A-A9DA-C397ED207A5F}" type="pres">
      <dgm:prSet presAssocID="{37DAC17E-B553-6740-A231-8902504C6885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7EAE4632-353C-D041-A6BA-1D9D1DCC31C6}" type="pres">
      <dgm:prSet presAssocID="{37DAC17E-B553-6740-A231-8902504C6885}" presName="descendantText" presStyleLbl="alignAccFollowNode1" presStyleIdx="1" presStyleCnt="3">
        <dgm:presLayoutVars>
          <dgm:bulletEnabled val="1"/>
        </dgm:presLayoutVars>
      </dgm:prSet>
      <dgm:spPr/>
    </dgm:pt>
    <dgm:pt modelId="{26473D0C-377E-6A46-92DA-E506A863D024}" type="pres">
      <dgm:prSet presAssocID="{34905FB7-3AD0-3149-A59A-4DDF7AFA366C}" presName="sp" presStyleCnt="0"/>
      <dgm:spPr/>
    </dgm:pt>
    <dgm:pt modelId="{BD0019FE-11C5-C14E-B978-C4EDF3CD4CD4}" type="pres">
      <dgm:prSet presAssocID="{8259A390-F1B6-9942-8032-B086C3B287AC}" presName="linNode" presStyleCnt="0"/>
      <dgm:spPr/>
    </dgm:pt>
    <dgm:pt modelId="{17DB681A-CFA4-C243-B3A5-D707AFE1977C}" type="pres">
      <dgm:prSet presAssocID="{8259A390-F1B6-9942-8032-B086C3B287AC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F41095C7-975C-3847-8024-DC978E88A4FA}" type="pres">
      <dgm:prSet presAssocID="{8259A390-F1B6-9942-8032-B086C3B287AC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65784C07-7591-B843-8A88-732DDC298D5A}" type="presOf" srcId="{8259A390-F1B6-9942-8032-B086C3B287AC}" destId="{17DB681A-CFA4-C243-B3A5-D707AFE1977C}" srcOrd="0" destOrd="0" presId="urn:microsoft.com/office/officeart/2005/8/layout/vList5"/>
    <dgm:cxn modelId="{E6700E16-3099-2D4A-B9CF-2DE01C6A483D}" srcId="{8259A390-F1B6-9942-8032-B086C3B287AC}" destId="{63A7E9B4-4365-114F-BEDA-B88055A31A04}" srcOrd="0" destOrd="0" parTransId="{B34D12D5-0052-4342-9A69-35E0E7E9ECAF}" sibTransId="{0E7798D1-6C3E-4B4B-B9DB-F672216BA34A}"/>
    <dgm:cxn modelId="{F5DCE022-1277-5841-8880-21EA3CE055B2}" srcId="{37DAC17E-B553-6740-A231-8902504C6885}" destId="{55763F27-0868-E74D-9703-27838ADAFC4D}" srcOrd="0" destOrd="0" parTransId="{0FE24D3D-6678-5447-8D41-52136FDFFE08}" sibTransId="{C2E364A1-8D9C-9840-BA2B-504954E492F8}"/>
    <dgm:cxn modelId="{F409F523-19B1-DD4B-94E0-E58ECC4498FB}" type="presOf" srcId="{55763F27-0868-E74D-9703-27838ADAFC4D}" destId="{7EAE4632-353C-D041-A6BA-1D9D1DCC31C6}" srcOrd="0" destOrd="0" presId="urn:microsoft.com/office/officeart/2005/8/layout/vList5"/>
    <dgm:cxn modelId="{60381E25-3E99-BA4F-B466-B69FF11D7182}" type="presOf" srcId="{63A7E9B4-4365-114F-BEDA-B88055A31A04}" destId="{F41095C7-975C-3847-8024-DC978E88A4FA}" srcOrd="0" destOrd="0" presId="urn:microsoft.com/office/officeart/2005/8/layout/vList5"/>
    <dgm:cxn modelId="{09C58326-E0A2-414F-9039-E3308AFD2F92}" type="presOf" srcId="{37DAC17E-B553-6740-A231-8902504C6885}" destId="{641BF5AC-4EFA-C04A-A9DA-C397ED207A5F}" srcOrd="0" destOrd="0" presId="urn:microsoft.com/office/officeart/2005/8/layout/vList5"/>
    <dgm:cxn modelId="{87487239-63A3-C347-8622-E912D5E9C012}" type="presOf" srcId="{19DFBF47-12F4-6246-9F1B-3D38ECAC4EAB}" destId="{0DC1B714-CAEF-1A47-8424-2AE7516C4BA9}" srcOrd="0" destOrd="0" presId="urn:microsoft.com/office/officeart/2005/8/layout/vList5"/>
    <dgm:cxn modelId="{8A9B1944-FC5C-8545-890E-063DC21E3358}" srcId="{19DFBF47-12F4-6246-9F1B-3D38ECAC4EAB}" destId="{8259A390-F1B6-9942-8032-B086C3B287AC}" srcOrd="2" destOrd="0" parTransId="{8BF2BAFC-7B36-1D43-9D70-2A23CFAC4312}" sibTransId="{97489DF7-B3A8-F64E-A171-CA5A3131711D}"/>
    <dgm:cxn modelId="{983CB091-E6BB-D245-9DDA-422C3F741884}" srcId="{06CB2D49-593C-FA44-951F-7B29DE4678C4}" destId="{625444E0-0E55-4647-B089-EE875AE07750}" srcOrd="0" destOrd="0" parTransId="{5DCEB3FF-4419-6A4D-BC27-F0F35596D5D5}" sibTransId="{D67E93CF-6061-5D45-9CBA-437213DF7A27}"/>
    <dgm:cxn modelId="{CACE5793-189D-B14F-9510-DDB5228D08FE}" srcId="{19DFBF47-12F4-6246-9F1B-3D38ECAC4EAB}" destId="{37DAC17E-B553-6740-A231-8902504C6885}" srcOrd="1" destOrd="0" parTransId="{8A68D4C0-F85B-F640-B3F4-06900EFE3AAE}" sibTransId="{34905FB7-3AD0-3149-A59A-4DDF7AFA366C}"/>
    <dgm:cxn modelId="{F56C2BB3-855D-6145-9461-D3FDE996D504}" type="presOf" srcId="{06CB2D49-593C-FA44-951F-7B29DE4678C4}" destId="{0E789CF9-61FF-1340-A1DF-B917BEEE0279}" srcOrd="0" destOrd="0" presId="urn:microsoft.com/office/officeart/2005/8/layout/vList5"/>
    <dgm:cxn modelId="{8B37AACC-CD95-F34B-9730-4830A500EE26}" type="presOf" srcId="{625444E0-0E55-4647-B089-EE875AE07750}" destId="{1089C49C-1A20-CF4E-BDBE-11E979A10990}" srcOrd="0" destOrd="0" presId="urn:microsoft.com/office/officeart/2005/8/layout/vList5"/>
    <dgm:cxn modelId="{B577F8F4-7FFA-7447-A8C5-BFDEF48D3ED2}" srcId="{19DFBF47-12F4-6246-9F1B-3D38ECAC4EAB}" destId="{06CB2D49-593C-FA44-951F-7B29DE4678C4}" srcOrd="0" destOrd="0" parTransId="{4039AD02-C341-9344-9BAA-4B7493B9C90C}" sibTransId="{7551AEA3-051A-9D4E-95BD-B57433CD156C}"/>
    <dgm:cxn modelId="{E91F1F81-1AF2-B54B-9067-CA146121B1D0}" type="presParOf" srcId="{0DC1B714-CAEF-1A47-8424-2AE7516C4BA9}" destId="{82390F23-690D-6B49-A312-DE1CD3CD599E}" srcOrd="0" destOrd="0" presId="urn:microsoft.com/office/officeart/2005/8/layout/vList5"/>
    <dgm:cxn modelId="{8CEA3458-7D99-CF4C-BF56-6A3A8852D426}" type="presParOf" srcId="{82390F23-690D-6B49-A312-DE1CD3CD599E}" destId="{0E789CF9-61FF-1340-A1DF-B917BEEE0279}" srcOrd="0" destOrd="0" presId="urn:microsoft.com/office/officeart/2005/8/layout/vList5"/>
    <dgm:cxn modelId="{311413C5-60BD-DD4F-BDE6-38204094E631}" type="presParOf" srcId="{82390F23-690D-6B49-A312-DE1CD3CD599E}" destId="{1089C49C-1A20-CF4E-BDBE-11E979A10990}" srcOrd="1" destOrd="0" presId="urn:microsoft.com/office/officeart/2005/8/layout/vList5"/>
    <dgm:cxn modelId="{7B9DA536-D836-BC49-9CED-44A18C06B9C3}" type="presParOf" srcId="{0DC1B714-CAEF-1A47-8424-2AE7516C4BA9}" destId="{1E1917E8-8A95-5842-827E-615B05174A37}" srcOrd="1" destOrd="0" presId="urn:microsoft.com/office/officeart/2005/8/layout/vList5"/>
    <dgm:cxn modelId="{55B690E0-6499-8047-85EF-F78893B9F6EC}" type="presParOf" srcId="{0DC1B714-CAEF-1A47-8424-2AE7516C4BA9}" destId="{8CA7CB7B-3619-B243-B198-A5262A02D726}" srcOrd="2" destOrd="0" presId="urn:microsoft.com/office/officeart/2005/8/layout/vList5"/>
    <dgm:cxn modelId="{34864708-E2CE-F947-A42E-A130F91F680B}" type="presParOf" srcId="{8CA7CB7B-3619-B243-B198-A5262A02D726}" destId="{641BF5AC-4EFA-C04A-A9DA-C397ED207A5F}" srcOrd="0" destOrd="0" presId="urn:microsoft.com/office/officeart/2005/8/layout/vList5"/>
    <dgm:cxn modelId="{5B0A3DB9-CE1B-A14B-897B-0D7BD1B2AAB9}" type="presParOf" srcId="{8CA7CB7B-3619-B243-B198-A5262A02D726}" destId="{7EAE4632-353C-D041-A6BA-1D9D1DCC31C6}" srcOrd="1" destOrd="0" presId="urn:microsoft.com/office/officeart/2005/8/layout/vList5"/>
    <dgm:cxn modelId="{1EEC87F7-428B-794A-8340-0BD1AE0D924F}" type="presParOf" srcId="{0DC1B714-CAEF-1A47-8424-2AE7516C4BA9}" destId="{26473D0C-377E-6A46-92DA-E506A863D024}" srcOrd="3" destOrd="0" presId="urn:microsoft.com/office/officeart/2005/8/layout/vList5"/>
    <dgm:cxn modelId="{61C0601A-6E9C-AC45-BF9C-7A515A620F13}" type="presParOf" srcId="{0DC1B714-CAEF-1A47-8424-2AE7516C4BA9}" destId="{BD0019FE-11C5-C14E-B978-C4EDF3CD4CD4}" srcOrd="4" destOrd="0" presId="urn:microsoft.com/office/officeart/2005/8/layout/vList5"/>
    <dgm:cxn modelId="{C53E7901-4CA5-604B-BEF8-16BD167874AF}" type="presParOf" srcId="{BD0019FE-11C5-C14E-B978-C4EDF3CD4CD4}" destId="{17DB681A-CFA4-C243-B3A5-D707AFE1977C}" srcOrd="0" destOrd="0" presId="urn:microsoft.com/office/officeart/2005/8/layout/vList5"/>
    <dgm:cxn modelId="{362AA800-49BA-D444-9970-45CCE707EA5A}" type="presParOf" srcId="{BD0019FE-11C5-C14E-B978-C4EDF3CD4CD4}" destId="{F41095C7-975C-3847-8024-DC978E88A4F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DFBF47-12F4-6246-9F1B-3D38ECAC4EAB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6CB2D49-593C-FA44-951F-7B29DE4678C4}">
      <dgm:prSet phldrT="[文本]"/>
      <dgm:spPr/>
      <dgm:t>
        <a:bodyPr/>
        <a:lstStyle/>
        <a:p>
          <a:r>
            <a:rPr lang="en-US" altLang="zh-CN" dirty="0"/>
            <a:t>images</a:t>
          </a:r>
          <a:endParaRPr lang="zh-CN" altLang="en-US" dirty="0"/>
        </a:p>
      </dgm:t>
    </dgm:pt>
    <dgm:pt modelId="{4039AD02-C341-9344-9BAA-4B7493B9C90C}" type="parTrans" cxnId="{B577F8F4-7FFA-7447-A8C5-BFDEF48D3ED2}">
      <dgm:prSet/>
      <dgm:spPr/>
      <dgm:t>
        <a:bodyPr/>
        <a:lstStyle/>
        <a:p>
          <a:endParaRPr lang="zh-CN" altLang="en-US"/>
        </a:p>
      </dgm:t>
    </dgm:pt>
    <dgm:pt modelId="{7551AEA3-051A-9D4E-95BD-B57433CD156C}" type="sibTrans" cxnId="{B577F8F4-7FFA-7447-A8C5-BFDEF48D3ED2}">
      <dgm:prSet/>
      <dgm:spPr/>
      <dgm:t>
        <a:bodyPr/>
        <a:lstStyle/>
        <a:p>
          <a:endParaRPr lang="zh-CN" altLang="en-US"/>
        </a:p>
      </dgm:t>
    </dgm:pt>
    <dgm:pt modelId="{625444E0-0E55-4647-B089-EE875AE07750}">
      <dgm:prSet phldrT="[文本]" custT="1"/>
      <dgm:spPr/>
      <dgm:t>
        <a:bodyPr/>
        <a:lstStyle/>
        <a:p>
          <a:r>
            <a:rPr lang="zh-CN" altLang="en-US" sz="1600" b="0" i="0" dirty="0">
              <a:latin typeface="+mn-ea"/>
              <a:ea typeface="+mn-ea"/>
            </a:rPr>
            <a:t>镜像是一个只读的模板，是用来创建容器的。</a:t>
          </a:r>
          <a:r>
            <a:rPr lang="en" sz="1600" b="0" i="0" dirty="0">
              <a:latin typeface="+mn-ea"/>
              <a:ea typeface="+mn-ea"/>
            </a:rPr>
            <a:t>Docker</a:t>
          </a:r>
          <a:r>
            <a:rPr lang="zh-CN" altLang="en-US" sz="1600" b="0" i="0" dirty="0">
              <a:latin typeface="+mn-ea"/>
              <a:ea typeface="+mn-ea"/>
            </a:rPr>
            <a:t>提供了简单的放来来建立新的镜像或者升级现有的镜像，你也可以下载别人已经创建好的镜像。</a:t>
          </a:r>
          <a:r>
            <a:rPr lang="en" sz="1600" b="0" i="0" dirty="0">
              <a:latin typeface="+mn-ea"/>
              <a:ea typeface="+mn-ea"/>
            </a:rPr>
            <a:t>Docker</a:t>
          </a:r>
          <a:r>
            <a:rPr lang="zh-CN" altLang="en-US" sz="1600" b="0" i="0" dirty="0">
              <a:latin typeface="+mn-ea"/>
              <a:ea typeface="+mn-ea"/>
            </a:rPr>
            <a:t>镜像是</a:t>
          </a:r>
          <a:r>
            <a:rPr lang="en" sz="1600" b="0" i="0" dirty="0">
              <a:latin typeface="+mn-ea"/>
              <a:ea typeface="+mn-ea"/>
            </a:rPr>
            <a:t>Docker</a:t>
          </a:r>
          <a:r>
            <a:rPr lang="zh-CN" altLang="en-US" sz="1600" b="0" i="0" dirty="0">
              <a:latin typeface="+mn-ea"/>
              <a:ea typeface="+mn-ea"/>
            </a:rPr>
            <a:t>的 </a:t>
          </a:r>
          <a:r>
            <a:rPr lang="zh-CN" altLang="en-US" sz="1600" b="1" i="0" dirty="0">
              <a:latin typeface="+mn-ea"/>
              <a:ea typeface="+mn-ea"/>
            </a:rPr>
            <a:t>构造</a:t>
          </a:r>
          <a:r>
            <a:rPr lang="zh-CN" altLang="en-US" sz="1600" b="0" i="0" dirty="0">
              <a:latin typeface="+mn-ea"/>
              <a:ea typeface="+mn-ea"/>
            </a:rPr>
            <a:t> 部分。</a:t>
          </a:r>
          <a:endParaRPr lang="zh-CN" altLang="en-US" sz="1600" dirty="0">
            <a:latin typeface="+mn-ea"/>
            <a:ea typeface="+mn-ea"/>
          </a:endParaRPr>
        </a:p>
      </dgm:t>
    </dgm:pt>
    <dgm:pt modelId="{5DCEB3FF-4419-6A4D-BC27-F0F35596D5D5}" type="parTrans" cxnId="{983CB091-E6BB-D245-9DDA-422C3F741884}">
      <dgm:prSet/>
      <dgm:spPr/>
      <dgm:t>
        <a:bodyPr/>
        <a:lstStyle/>
        <a:p>
          <a:endParaRPr lang="zh-CN" altLang="en-US"/>
        </a:p>
      </dgm:t>
    </dgm:pt>
    <dgm:pt modelId="{D67E93CF-6061-5D45-9CBA-437213DF7A27}" type="sibTrans" cxnId="{983CB091-E6BB-D245-9DDA-422C3F741884}">
      <dgm:prSet/>
      <dgm:spPr/>
      <dgm:t>
        <a:bodyPr/>
        <a:lstStyle/>
        <a:p>
          <a:endParaRPr lang="zh-CN" altLang="en-US"/>
        </a:p>
      </dgm:t>
    </dgm:pt>
    <dgm:pt modelId="{37DAC17E-B553-6740-A231-8902504C6885}">
      <dgm:prSet phldrT="[文本]"/>
      <dgm:spPr/>
      <dgm:t>
        <a:bodyPr/>
        <a:lstStyle/>
        <a:p>
          <a:r>
            <a:rPr lang="en-US" altLang="zh-CN" dirty="0" err="1"/>
            <a:t>registeries</a:t>
          </a:r>
          <a:endParaRPr lang="zh-CN" altLang="en-US" dirty="0"/>
        </a:p>
      </dgm:t>
    </dgm:pt>
    <dgm:pt modelId="{8A68D4C0-F85B-F640-B3F4-06900EFE3AAE}" type="parTrans" cxnId="{CACE5793-189D-B14F-9510-DDB5228D08FE}">
      <dgm:prSet/>
      <dgm:spPr/>
      <dgm:t>
        <a:bodyPr/>
        <a:lstStyle/>
        <a:p>
          <a:endParaRPr lang="zh-CN" altLang="en-US"/>
        </a:p>
      </dgm:t>
    </dgm:pt>
    <dgm:pt modelId="{34905FB7-3AD0-3149-A59A-4DDF7AFA366C}" type="sibTrans" cxnId="{CACE5793-189D-B14F-9510-DDB5228D08FE}">
      <dgm:prSet/>
      <dgm:spPr/>
      <dgm:t>
        <a:bodyPr/>
        <a:lstStyle/>
        <a:p>
          <a:endParaRPr lang="zh-CN" altLang="en-US"/>
        </a:p>
      </dgm:t>
    </dgm:pt>
    <dgm:pt modelId="{55763F27-0868-E74D-9703-27838ADAFC4D}">
      <dgm:prSet phldrT="[文本]" custT="1"/>
      <dgm:spPr/>
      <dgm:t>
        <a:bodyPr/>
        <a:lstStyle/>
        <a:p>
          <a:r>
            <a:rPr lang="en" sz="1600" b="0" i="0" dirty="0">
              <a:latin typeface="+mn-ea"/>
              <a:ea typeface="+mn-ea"/>
            </a:rPr>
            <a:t>Docker</a:t>
          </a:r>
          <a:r>
            <a:rPr lang="zh-CN" altLang="en-US" sz="1600" b="0" i="0" dirty="0">
              <a:latin typeface="+mn-ea"/>
              <a:ea typeface="+mn-ea"/>
            </a:rPr>
            <a:t>仓库用来保存镜像。可以理解为代码控制中的代码仓库。</a:t>
          </a:r>
          <a:endParaRPr lang="zh-CN" altLang="en-US" sz="1600" dirty="0">
            <a:latin typeface="+mn-ea"/>
            <a:ea typeface="+mn-ea"/>
          </a:endParaRPr>
        </a:p>
      </dgm:t>
    </dgm:pt>
    <dgm:pt modelId="{0FE24D3D-6678-5447-8D41-52136FDFFE08}" type="parTrans" cxnId="{F5DCE022-1277-5841-8880-21EA3CE055B2}">
      <dgm:prSet/>
      <dgm:spPr/>
      <dgm:t>
        <a:bodyPr/>
        <a:lstStyle/>
        <a:p>
          <a:endParaRPr lang="zh-CN" altLang="en-US"/>
        </a:p>
      </dgm:t>
    </dgm:pt>
    <dgm:pt modelId="{C2E364A1-8D9C-9840-BA2B-504954E492F8}" type="sibTrans" cxnId="{F5DCE022-1277-5841-8880-21EA3CE055B2}">
      <dgm:prSet/>
      <dgm:spPr/>
      <dgm:t>
        <a:bodyPr/>
        <a:lstStyle/>
        <a:p>
          <a:endParaRPr lang="zh-CN" altLang="en-US"/>
        </a:p>
      </dgm:t>
    </dgm:pt>
    <dgm:pt modelId="{8259A390-F1B6-9942-8032-B086C3B287AC}">
      <dgm:prSet phldrT="[文本]"/>
      <dgm:spPr/>
      <dgm:t>
        <a:bodyPr/>
        <a:lstStyle/>
        <a:p>
          <a:r>
            <a:rPr lang="en-US" altLang="zh-CN" dirty="0"/>
            <a:t>containers</a:t>
          </a:r>
          <a:endParaRPr lang="zh-CN" altLang="en-US" dirty="0"/>
        </a:p>
      </dgm:t>
    </dgm:pt>
    <dgm:pt modelId="{8BF2BAFC-7B36-1D43-9D70-2A23CFAC4312}" type="parTrans" cxnId="{8A9B1944-FC5C-8545-890E-063DC21E3358}">
      <dgm:prSet/>
      <dgm:spPr/>
      <dgm:t>
        <a:bodyPr/>
        <a:lstStyle/>
        <a:p>
          <a:endParaRPr lang="zh-CN" altLang="en-US"/>
        </a:p>
      </dgm:t>
    </dgm:pt>
    <dgm:pt modelId="{97489DF7-B3A8-F64E-A171-CA5A3131711D}" type="sibTrans" cxnId="{8A9B1944-FC5C-8545-890E-063DC21E3358}">
      <dgm:prSet/>
      <dgm:spPr/>
      <dgm:t>
        <a:bodyPr/>
        <a:lstStyle/>
        <a:p>
          <a:endParaRPr lang="zh-CN" altLang="en-US"/>
        </a:p>
      </dgm:t>
    </dgm:pt>
    <dgm:pt modelId="{63A7E9B4-4365-114F-BEDA-B88055A31A04}">
      <dgm:prSet phldrT="[文本]" custT="1"/>
      <dgm:spPr/>
      <dgm:t>
        <a:bodyPr/>
        <a:lstStyle/>
        <a:p>
          <a:r>
            <a:rPr lang="en" sz="1400" b="0" i="0" dirty="0">
              <a:latin typeface="+mn-ea"/>
              <a:ea typeface="+mn-ea"/>
            </a:rPr>
            <a:t>Docker</a:t>
          </a:r>
          <a:r>
            <a:rPr lang="zh-CN" altLang="en-US" sz="1400" b="0" i="0" dirty="0">
              <a:latin typeface="+mn-ea"/>
              <a:ea typeface="+mn-ea"/>
            </a:rPr>
            <a:t>容器和文件夹很类似。一个</a:t>
          </a:r>
          <a:r>
            <a:rPr lang="en" sz="1400" b="0" i="0" dirty="0">
              <a:latin typeface="+mn-ea"/>
              <a:ea typeface="+mn-ea"/>
            </a:rPr>
            <a:t>Docker</a:t>
          </a:r>
          <a:r>
            <a:rPr lang="zh-CN" altLang="en-US" sz="1400" b="0" i="0" dirty="0">
              <a:latin typeface="+mn-ea"/>
              <a:ea typeface="+mn-ea"/>
            </a:rPr>
            <a:t>容器包含了所有的某个应用运行所需要的环境。每一个</a:t>
          </a:r>
          <a:r>
            <a:rPr lang="en" sz="1400" b="0" i="0" dirty="0">
              <a:latin typeface="+mn-ea"/>
              <a:ea typeface="+mn-ea"/>
            </a:rPr>
            <a:t>Docker</a:t>
          </a:r>
          <a:r>
            <a:rPr lang="zh-CN" altLang="en-US" sz="1400" b="0" i="0" dirty="0">
              <a:latin typeface="+mn-ea"/>
              <a:ea typeface="+mn-ea"/>
            </a:rPr>
            <a:t>容器都是从</a:t>
          </a:r>
          <a:r>
            <a:rPr lang="en" sz="1400" b="0" i="0" dirty="0">
              <a:latin typeface="+mn-ea"/>
              <a:ea typeface="+mn-ea"/>
            </a:rPr>
            <a:t>Docker</a:t>
          </a:r>
          <a:r>
            <a:rPr lang="zh-CN" altLang="en-US" sz="1400" b="0" i="0" dirty="0">
              <a:latin typeface="+mn-ea"/>
              <a:ea typeface="+mn-ea"/>
            </a:rPr>
            <a:t>镜像创建的。</a:t>
          </a:r>
          <a:r>
            <a:rPr lang="en" sz="1400" b="0" i="0" dirty="0">
              <a:latin typeface="+mn-ea"/>
              <a:ea typeface="+mn-ea"/>
            </a:rPr>
            <a:t>Docker</a:t>
          </a:r>
          <a:r>
            <a:rPr lang="zh-CN" altLang="en-US" sz="1400" b="0" i="0" dirty="0">
              <a:latin typeface="+mn-ea"/>
              <a:ea typeface="+mn-ea"/>
            </a:rPr>
            <a:t>容器可以运行、开始、停止、移动和删除。每一个</a:t>
          </a:r>
          <a:r>
            <a:rPr lang="en" sz="1400" b="0" i="0" dirty="0">
              <a:latin typeface="+mn-ea"/>
              <a:ea typeface="+mn-ea"/>
            </a:rPr>
            <a:t>Docker</a:t>
          </a:r>
          <a:r>
            <a:rPr lang="zh-CN" altLang="en-US" sz="1400" b="0" i="0" dirty="0">
              <a:latin typeface="+mn-ea"/>
              <a:ea typeface="+mn-ea"/>
            </a:rPr>
            <a:t>容器都是独立和安全的应用平台。</a:t>
          </a:r>
          <a:r>
            <a:rPr lang="en" sz="1400" b="0" i="0" dirty="0">
              <a:latin typeface="+mn-ea"/>
              <a:ea typeface="+mn-ea"/>
            </a:rPr>
            <a:t>Docker</a:t>
          </a:r>
          <a:r>
            <a:rPr lang="zh-CN" altLang="en-US" sz="1400" b="0" i="0" dirty="0">
              <a:latin typeface="+mn-ea"/>
              <a:ea typeface="+mn-ea"/>
            </a:rPr>
            <a:t>容器是</a:t>
          </a:r>
          <a:r>
            <a:rPr lang="en" sz="1400" b="0" i="0" dirty="0">
              <a:latin typeface="+mn-ea"/>
              <a:ea typeface="+mn-ea"/>
            </a:rPr>
            <a:t>Docker</a:t>
          </a:r>
          <a:r>
            <a:rPr lang="zh-CN" altLang="en-US" sz="1400" b="0" i="0" dirty="0">
              <a:latin typeface="+mn-ea"/>
              <a:ea typeface="+mn-ea"/>
            </a:rPr>
            <a:t>的 </a:t>
          </a:r>
          <a:r>
            <a:rPr lang="zh-CN" altLang="en-US" sz="1400" b="1" i="0" dirty="0">
              <a:latin typeface="+mn-ea"/>
              <a:ea typeface="+mn-ea"/>
            </a:rPr>
            <a:t>运行</a:t>
          </a:r>
          <a:r>
            <a:rPr lang="zh-CN" altLang="en-US" sz="1400" b="0" i="0" dirty="0">
              <a:latin typeface="+mn-ea"/>
              <a:ea typeface="+mn-ea"/>
            </a:rPr>
            <a:t> 部分。</a:t>
          </a:r>
          <a:endParaRPr lang="zh-CN" altLang="en-US" sz="1400" dirty="0">
            <a:latin typeface="+mn-ea"/>
            <a:ea typeface="+mn-ea"/>
          </a:endParaRPr>
        </a:p>
      </dgm:t>
    </dgm:pt>
    <dgm:pt modelId="{B34D12D5-0052-4342-9A69-35E0E7E9ECAF}" type="parTrans" cxnId="{E6700E16-3099-2D4A-B9CF-2DE01C6A483D}">
      <dgm:prSet/>
      <dgm:spPr/>
      <dgm:t>
        <a:bodyPr/>
        <a:lstStyle/>
        <a:p>
          <a:endParaRPr lang="zh-CN" altLang="en-US"/>
        </a:p>
      </dgm:t>
    </dgm:pt>
    <dgm:pt modelId="{0E7798D1-6C3E-4B4B-B9DB-F672216BA34A}" type="sibTrans" cxnId="{E6700E16-3099-2D4A-B9CF-2DE01C6A483D}">
      <dgm:prSet/>
      <dgm:spPr/>
      <dgm:t>
        <a:bodyPr/>
        <a:lstStyle/>
        <a:p>
          <a:endParaRPr lang="zh-CN" altLang="en-US"/>
        </a:p>
      </dgm:t>
    </dgm:pt>
    <dgm:pt modelId="{0DC1B714-CAEF-1A47-8424-2AE7516C4BA9}" type="pres">
      <dgm:prSet presAssocID="{19DFBF47-12F4-6246-9F1B-3D38ECAC4EAB}" presName="Name0" presStyleCnt="0">
        <dgm:presLayoutVars>
          <dgm:dir/>
          <dgm:animLvl val="lvl"/>
          <dgm:resizeHandles val="exact"/>
        </dgm:presLayoutVars>
      </dgm:prSet>
      <dgm:spPr/>
    </dgm:pt>
    <dgm:pt modelId="{82390F23-690D-6B49-A312-DE1CD3CD599E}" type="pres">
      <dgm:prSet presAssocID="{06CB2D49-593C-FA44-951F-7B29DE4678C4}" presName="linNode" presStyleCnt="0"/>
      <dgm:spPr/>
    </dgm:pt>
    <dgm:pt modelId="{0E789CF9-61FF-1340-A1DF-B917BEEE0279}" type="pres">
      <dgm:prSet presAssocID="{06CB2D49-593C-FA44-951F-7B29DE4678C4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1089C49C-1A20-CF4E-BDBE-11E979A10990}" type="pres">
      <dgm:prSet presAssocID="{06CB2D49-593C-FA44-951F-7B29DE4678C4}" presName="descendantText" presStyleLbl="alignAccFollowNode1" presStyleIdx="0" presStyleCnt="3">
        <dgm:presLayoutVars>
          <dgm:bulletEnabled val="1"/>
        </dgm:presLayoutVars>
      </dgm:prSet>
      <dgm:spPr/>
    </dgm:pt>
    <dgm:pt modelId="{1E1917E8-8A95-5842-827E-615B05174A37}" type="pres">
      <dgm:prSet presAssocID="{7551AEA3-051A-9D4E-95BD-B57433CD156C}" presName="sp" presStyleCnt="0"/>
      <dgm:spPr/>
    </dgm:pt>
    <dgm:pt modelId="{8CA7CB7B-3619-B243-B198-A5262A02D726}" type="pres">
      <dgm:prSet presAssocID="{37DAC17E-B553-6740-A231-8902504C6885}" presName="linNode" presStyleCnt="0"/>
      <dgm:spPr/>
    </dgm:pt>
    <dgm:pt modelId="{641BF5AC-4EFA-C04A-A9DA-C397ED207A5F}" type="pres">
      <dgm:prSet presAssocID="{37DAC17E-B553-6740-A231-8902504C6885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7EAE4632-353C-D041-A6BA-1D9D1DCC31C6}" type="pres">
      <dgm:prSet presAssocID="{37DAC17E-B553-6740-A231-8902504C6885}" presName="descendantText" presStyleLbl="alignAccFollowNode1" presStyleIdx="1" presStyleCnt="3">
        <dgm:presLayoutVars>
          <dgm:bulletEnabled val="1"/>
        </dgm:presLayoutVars>
      </dgm:prSet>
      <dgm:spPr/>
    </dgm:pt>
    <dgm:pt modelId="{26473D0C-377E-6A46-92DA-E506A863D024}" type="pres">
      <dgm:prSet presAssocID="{34905FB7-3AD0-3149-A59A-4DDF7AFA366C}" presName="sp" presStyleCnt="0"/>
      <dgm:spPr/>
    </dgm:pt>
    <dgm:pt modelId="{BD0019FE-11C5-C14E-B978-C4EDF3CD4CD4}" type="pres">
      <dgm:prSet presAssocID="{8259A390-F1B6-9942-8032-B086C3B287AC}" presName="linNode" presStyleCnt="0"/>
      <dgm:spPr/>
    </dgm:pt>
    <dgm:pt modelId="{17DB681A-CFA4-C243-B3A5-D707AFE1977C}" type="pres">
      <dgm:prSet presAssocID="{8259A390-F1B6-9942-8032-B086C3B287AC}" presName="parentText" presStyleLbl="node1" presStyleIdx="2" presStyleCnt="3" custLinFactNeighborX="-20278" custLinFactNeighborY="1063">
        <dgm:presLayoutVars>
          <dgm:chMax val="1"/>
          <dgm:bulletEnabled val="1"/>
        </dgm:presLayoutVars>
      </dgm:prSet>
      <dgm:spPr/>
    </dgm:pt>
    <dgm:pt modelId="{F41095C7-975C-3847-8024-DC978E88A4FA}" type="pres">
      <dgm:prSet presAssocID="{8259A390-F1B6-9942-8032-B086C3B287AC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65784C07-7591-B843-8A88-732DDC298D5A}" type="presOf" srcId="{8259A390-F1B6-9942-8032-B086C3B287AC}" destId="{17DB681A-CFA4-C243-B3A5-D707AFE1977C}" srcOrd="0" destOrd="0" presId="urn:microsoft.com/office/officeart/2005/8/layout/vList5"/>
    <dgm:cxn modelId="{E6700E16-3099-2D4A-B9CF-2DE01C6A483D}" srcId="{8259A390-F1B6-9942-8032-B086C3B287AC}" destId="{63A7E9B4-4365-114F-BEDA-B88055A31A04}" srcOrd="0" destOrd="0" parTransId="{B34D12D5-0052-4342-9A69-35E0E7E9ECAF}" sibTransId="{0E7798D1-6C3E-4B4B-B9DB-F672216BA34A}"/>
    <dgm:cxn modelId="{F5DCE022-1277-5841-8880-21EA3CE055B2}" srcId="{37DAC17E-B553-6740-A231-8902504C6885}" destId="{55763F27-0868-E74D-9703-27838ADAFC4D}" srcOrd="0" destOrd="0" parTransId="{0FE24D3D-6678-5447-8D41-52136FDFFE08}" sibTransId="{C2E364A1-8D9C-9840-BA2B-504954E492F8}"/>
    <dgm:cxn modelId="{F409F523-19B1-DD4B-94E0-E58ECC4498FB}" type="presOf" srcId="{55763F27-0868-E74D-9703-27838ADAFC4D}" destId="{7EAE4632-353C-D041-A6BA-1D9D1DCC31C6}" srcOrd="0" destOrd="0" presId="urn:microsoft.com/office/officeart/2005/8/layout/vList5"/>
    <dgm:cxn modelId="{60381E25-3E99-BA4F-B466-B69FF11D7182}" type="presOf" srcId="{63A7E9B4-4365-114F-BEDA-B88055A31A04}" destId="{F41095C7-975C-3847-8024-DC978E88A4FA}" srcOrd="0" destOrd="0" presId="urn:microsoft.com/office/officeart/2005/8/layout/vList5"/>
    <dgm:cxn modelId="{09C58326-E0A2-414F-9039-E3308AFD2F92}" type="presOf" srcId="{37DAC17E-B553-6740-A231-8902504C6885}" destId="{641BF5AC-4EFA-C04A-A9DA-C397ED207A5F}" srcOrd="0" destOrd="0" presId="urn:microsoft.com/office/officeart/2005/8/layout/vList5"/>
    <dgm:cxn modelId="{87487239-63A3-C347-8622-E912D5E9C012}" type="presOf" srcId="{19DFBF47-12F4-6246-9F1B-3D38ECAC4EAB}" destId="{0DC1B714-CAEF-1A47-8424-2AE7516C4BA9}" srcOrd="0" destOrd="0" presId="urn:microsoft.com/office/officeart/2005/8/layout/vList5"/>
    <dgm:cxn modelId="{8A9B1944-FC5C-8545-890E-063DC21E3358}" srcId="{19DFBF47-12F4-6246-9F1B-3D38ECAC4EAB}" destId="{8259A390-F1B6-9942-8032-B086C3B287AC}" srcOrd="2" destOrd="0" parTransId="{8BF2BAFC-7B36-1D43-9D70-2A23CFAC4312}" sibTransId="{97489DF7-B3A8-F64E-A171-CA5A3131711D}"/>
    <dgm:cxn modelId="{983CB091-E6BB-D245-9DDA-422C3F741884}" srcId="{06CB2D49-593C-FA44-951F-7B29DE4678C4}" destId="{625444E0-0E55-4647-B089-EE875AE07750}" srcOrd="0" destOrd="0" parTransId="{5DCEB3FF-4419-6A4D-BC27-F0F35596D5D5}" sibTransId="{D67E93CF-6061-5D45-9CBA-437213DF7A27}"/>
    <dgm:cxn modelId="{CACE5793-189D-B14F-9510-DDB5228D08FE}" srcId="{19DFBF47-12F4-6246-9F1B-3D38ECAC4EAB}" destId="{37DAC17E-B553-6740-A231-8902504C6885}" srcOrd="1" destOrd="0" parTransId="{8A68D4C0-F85B-F640-B3F4-06900EFE3AAE}" sibTransId="{34905FB7-3AD0-3149-A59A-4DDF7AFA366C}"/>
    <dgm:cxn modelId="{F56C2BB3-855D-6145-9461-D3FDE996D504}" type="presOf" srcId="{06CB2D49-593C-FA44-951F-7B29DE4678C4}" destId="{0E789CF9-61FF-1340-A1DF-B917BEEE0279}" srcOrd="0" destOrd="0" presId="urn:microsoft.com/office/officeart/2005/8/layout/vList5"/>
    <dgm:cxn modelId="{8B37AACC-CD95-F34B-9730-4830A500EE26}" type="presOf" srcId="{625444E0-0E55-4647-B089-EE875AE07750}" destId="{1089C49C-1A20-CF4E-BDBE-11E979A10990}" srcOrd="0" destOrd="0" presId="urn:microsoft.com/office/officeart/2005/8/layout/vList5"/>
    <dgm:cxn modelId="{B577F8F4-7FFA-7447-A8C5-BFDEF48D3ED2}" srcId="{19DFBF47-12F4-6246-9F1B-3D38ECAC4EAB}" destId="{06CB2D49-593C-FA44-951F-7B29DE4678C4}" srcOrd="0" destOrd="0" parTransId="{4039AD02-C341-9344-9BAA-4B7493B9C90C}" sibTransId="{7551AEA3-051A-9D4E-95BD-B57433CD156C}"/>
    <dgm:cxn modelId="{E91F1F81-1AF2-B54B-9067-CA146121B1D0}" type="presParOf" srcId="{0DC1B714-CAEF-1A47-8424-2AE7516C4BA9}" destId="{82390F23-690D-6B49-A312-DE1CD3CD599E}" srcOrd="0" destOrd="0" presId="urn:microsoft.com/office/officeart/2005/8/layout/vList5"/>
    <dgm:cxn modelId="{8CEA3458-7D99-CF4C-BF56-6A3A8852D426}" type="presParOf" srcId="{82390F23-690D-6B49-A312-DE1CD3CD599E}" destId="{0E789CF9-61FF-1340-A1DF-B917BEEE0279}" srcOrd="0" destOrd="0" presId="urn:microsoft.com/office/officeart/2005/8/layout/vList5"/>
    <dgm:cxn modelId="{311413C5-60BD-DD4F-BDE6-38204094E631}" type="presParOf" srcId="{82390F23-690D-6B49-A312-DE1CD3CD599E}" destId="{1089C49C-1A20-CF4E-BDBE-11E979A10990}" srcOrd="1" destOrd="0" presId="urn:microsoft.com/office/officeart/2005/8/layout/vList5"/>
    <dgm:cxn modelId="{7B9DA536-D836-BC49-9CED-44A18C06B9C3}" type="presParOf" srcId="{0DC1B714-CAEF-1A47-8424-2AE7516C4BA9}" destId="{1E1917E8-8A95-5842-827E-615B05174A37}" srcOrd="1" destOrd="0" presId="urn:microsoft.com/office/officeart/2005/8/layout/vList5"/>
    <dgm:cxn modelId="{55B690E0-6499-8047-85EF-F78893B9F6EC}" type="presParOf" srcId="{0DC1B714-CAEF-1A47-8424-2AE7516C4BA9}" destId="{8CA7CB7B-3619-B243-B198-A5262A02D726}" srcOrd="2" destOrd="0" presId="urn:microsoft.com/office/officeart/2005/8/layout/vList5"/>
    <dgm:cxn modelId="{34864708-E2CE-F947-A42E-A130F91F680B}" type="presParOf" srcId="{8CA7CB7B-3619-B243-B198-A5262A02D726}" destId="{641BF5AC-4EFA-C04A-A9DA-C397ED207A5F}" srcOrd="0" destOrd="0" presId="urn:microsoft.com/office/officeart/2005/8/layout/vList5"/>
    <dgm:cxn modelId="{5B0A3DB9-CE1B-A14B-897B-0D7BD1B2AAB9}" type="presParOf" srcId="{8CA7CB7B-3619-B243-B198-A5262A02D726}" destId="{7EAE4632-353C-D041-A6BA-1D9D1DCC31C6}" srcOrd="1" destOrd="0" presId="urn:microsoft.com/office/officeart/2005/8/layout/vList5"/>
    <dgm:cxn modelId="{1EEC87F7-428B-794A-8340-0BD1AE0D924F}" type="presParOf" srcId="{0DC1B714-CAEF-1A47-8424-2AE7516C4BA9}" destId="{26473D0C-377E-6A46-92DA-E506A863D024}" srcOrd="3" destOrd="0" presId="urn:microsoft.com/office/officeart/2005/8/layout/vList5"/>
    <dgm:cxn modelId="{61C0601A-6E9C-AC45-BF9C-7A515A620F13}" type="presParOf" srcId="{0DC1B714-CAEF-1A47-8424-2AE7516C4BA9}" destId="{BD0019FE-11C5-C14E-B978-C4EDF3CD4CD4}" srcOrd="4" destOrd="0" presId="urn:microsoft.com/office/officeart/2005/8/layout/vList5"/>
    <dgm:cxn modelId="{C53E7901-4CA5-604B-BEF8-16BD167874AF}" type="presParOf" srcId="{BD0019FE-11C5-C14E-B978-C4EDF3CD4CD4}" destId="{17DB681A-CFA4-C243-B3A5-D707AFE1977C}" srcOrd="0" destOrd="0" presId="urn:microsoft.com/office/officeart/2005/8/layout/vList5"/>
    <dgm:cxn modelId="{362AA800-49BA-D444-9970-45CCE707EA5A}" type="presParOf" srcId="{BD0019FE-11C5-C14E-B978-C4EDF3CD4CD4}" destId="{F41095C7-975C-3847-8024-DC978E88A4F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89C49C-1A20-CF4E-BDBE-11E979A10990}">
      <dsp:nvSpPr>
        <dsp:cNvPr id="0" name=""/>
        <dsp:cNvSpPr/>
      </dsp:nvSpPr>
      <dsp:spPr>
        <a:xfrm rot="5400000">
          <a:off x="3579800" y="-1364705"/>
          <a:ext cx="816922" cy="375365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客户关系管理，邮件，虚拟桌面，通信，游戏</a:t>
          </a:r>
          <a:r>
            <a:rPr lang="en-US" altLang="zh-CN" sz="1600" kern="1200" dirty="0"/>
            <a:t>…</a:t>
          </a:r>
          <a:endParaRPr lang="zh-CN" altLang="en-US" sz="1600" kern="1200" dirty="0"/>
        </a:p>
      </dsp:txBody>
      <dsp:txXfrm rot="-5400000">
        <a:off x="2111433" y="143541"/>
        <a:ext cx="3713779" cy="737164"/>
      </dsp:txXfrm>
    </dsp:sp>
    <dsp:sp modelId="{0E789CF9-61FF-1340-A1DF-B917BEEE0279}">
      <dsp:nvSpPr>
        <dsp:cNvPr id="0" name=""/>
        <dsp:cNvSpPr/>
      </dsp:nvSpPr>
      <dsp:spPr>
        <a:xfrm>
          <a:off x="0" y="1547"/>
          <a:ext cx="2111432" cy="1021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100" kern="1200" dirty="0"/>
            <a:t>SaaS</a:t>
          </a:r>
          <a:endParaRPr lang="zh-CN" altLang="en-US" sz="5100" kern="1200" dirty="0"/>
        </a:p>
      </dsp:txBody>
      <dsp:txXfrm>
        <a:off x="49849" y="51396"/>
        <a:ext cx="2011734" cy="921454"/>
      </dsp:txXfrm>
    </dsp:sp>
    <dsp:sp modelId="{7EAE4632-353C-D041-A6BA-1D9D1DCC31C6}">
      <dsp:nvSpPr>
        <dsp:cNvPr id="0" name=""/>
        <dsp:cNvSpPr/>
      </dsp:nvSpPr>
      <dsp:spPr>
        <a:xfrm rot="5400000">
          <a:off x="3579800" y="-292495"/>
          <a:ext cx="816922" cy="375365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运行时环境，数据库，</a:t>
          </a:r>
          <a:r>
            <a:rPr lang="en-US" altLang="zh-CN" sz="1600" kern="1200" dirty="0"/>
            <a:t>Web</a:t>
          </a:r>
          <a:r>
            <a:rPr lang="zh-CN" altLang="en-US" sz="1600" kern="1200" dirty="0"/>
            <a:t>服务器，开发工具</a:t>
          </a:r>
          <a:r>
            <a:rPr lang="en-US" altLang="zh-CN" sz="1600" kern="1200" dirty="0"/>
            <a:t>…</a:t>
          </a:r>
          <a:endParaRPr lang="zh-CN" altLang="en-US" sz="1600" kern="1200" dirty="0"/>
        </a:p>
      </dsp:txBody>
      <dsp:txXfrm rot="-5400000">
        <a:off x="2111433" y="1215751"/>
        <a:ext cx="3713779" cy="737164"/>
      </dsp:txXfrm>
    </dsp:sp>
    <dsp:sp modelId="{641BF5AC-4EFA-C04A-A9DA-C397ED207A5F}">
      <dsp:nvSpPr>
        <dsp:cNvPr id="0" name=""/>
        <dsp:cNvSpPr/>
      </dsp:nvSpPr>
      <dsp:spPr>
        <a:xfrm>
          <a:off x="0" y="1073757"/>
          <a:ext cx="2111432" cy="1021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100" kern="1200" dirty="0" err="1"/>
            <a:t>Paas</a:t>
          </a:r>
          <a:endParaRPr lang="zh-CN" altLang="en-US" sz="5100" kern="1200" dirty="0"/>
        </a:p>
      </dsp:txBody>
      <dsp:txXfrm>
        <a:off x="49849" y="1123606"/>
        <a:ext cx="2011734" cy="921454"/>
      </dsp:txXfrm>
    </dsp:sp>
    <dsp:sp modelId="{F41095C7-975C-3847-8024-DC978E88A4FA}">
      <dsp:nvSpPr>
        <dsp:cNvPr id="0" name=""/>
        <dsp:cNvSpPr/>
      </dsp:nvSpPr>
      <dsp:spPr>
        <a:xfrm rot="5400000">
          <a:off x="3579800" y="779715"/>
          <a:ext cx="816922" cy="375365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虚拟机，存储，负载均衡，网络</a:t>
          </a:r>
          <a:r>
            <a:rPr lang="en-US" altLang="zh-CN" sz="1600" kern="1200" dirty="0"/>
            <a:t>…</a:t>
          </a:r>
          <a:endParaRPr lang="zh-CN" altLang="en-US" sz="1600" kern="1200" dirty="0"/>
        </a:p>
      </dsp:txBody>
      <dsp:txXfrm rot="-5400000">
        <a:off x="2111433" y="2287962"/>
        <a:ext cx="3713779" cy="737164"/>
      </dsp:txXfrm>
    </dsp:sp>
    <dsp:sp modelId="{17DB681A-CFA4-C243-B3A5-D707AFE1977C}">
      <dsp:nvSpPr>
        <dsp:cNvPr id="0" name=""/>
        <dsp:cNvSpPr/>
      </dsp:nvSpPr>
      <dsp:spPr>
        <a:xfrm>
          <a:off x="0" y="2145968"/>
          <a:ext cx="2111432" cy="1021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100" kern="1200" dirty="0" err="1"/>
            <a:t>Iaas</a:t>
          </a:r>
          <a:endParaRPr lang="zh-CN" altLang="en-US" sz="5100" kern="1200" dirty="0"/>
        </a:p>
      </dsp:txBody>
      <dsp:txXfrm>
        <a:off x="49849" y="2195817"/>
        <a:ext cx="2011734" cy="9214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89C49C-1A20-CF4E-BDBE-11E979A10990}">
      <dsp:nvSpPr>
        <dsp:cNvPr id="0" name=""/>
        <dsp:cNvSpPr/>
      </dsp:nvSpPr>
      <dsp:spPr>
        <a:xfrm rot="5400000">
          <a:off x="5857241" y="-2265130"/>
          <a:ext cx="1254389" cy="610299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b="0" i="0" kern="1200" dirty="0">
              <a:latin typeface="+mn-ea"/>
              <a:ea typeface="+mn-ea"/>
            </a:rPr>
            <a:t>镜像是一个只读的模板，是用来创建容器的。</a:t>
          </a:r>
          <a:r>
            <a:rPr lang="en" sz="1600" b="0" i="0" kern="1200" dirty="0">
              <a:latin typeface="+mn-ea"/>
              <a:ea typeface="+mn-ea"/>
            </a:rPr>
            <a:t>Docker</a:t>
          </a:r>
          <a:r>
            <a:rPr lang="zh-CN" altLang="en-US" sz="1600" b="0" i="0" kern="1200" dirty="0">
              <a:latin typeface="+mn-ea"/>
              <a:ea typeface="+mn-ea"/>
            </a:rPr>
            <a:t>提供了简单的放来来建立新的镜像或者升级现有的镜像，你也可以下载别人已经创建好的镜像。</a:t>
          </a:r>
          <a:r>
            <a:rPr lang="en" sz="1600" b="0" i="0" kern="1200" dirty="0">
              <a:latin typeface="+mn-ea"/>
              <a:ea typeface="+mn-ea"/>
            </a:rPr>
            <a:t>Docker</a:t>
          </a:r>
          <a:r>
            <a:rPr lang="zh-CN" altLang="en-US" sz="1600" b="0" i="0" kern="1200" dirty="0">
              <a:latin typeface="+mn-ea"/>
              <a:ea typeface="+mn-ea"/>
            </a:rPr>
            <a:t>镜像是</a:t>
          </a:r>
          <a:r>
            <a:rPr lang="en" sz="1600" b="0" i="0" kern="1200" dirty="0">
              <a:latin typeface="+mn-ea"/>
              <a:ea typeface="+mn-ea"/>
            </a:rPr>
            <a:t>Docker</a:t>
          </a:r>
          <a:r>
            <a:rPr lang="zh-CN" altLang="en-US" sz="1600" b="0" i="0" kern="1200" dirty="0">
              <a:latin typeface="+mn-ea"/>
              <a:ea typeface="+mn-ea"/>
            </a:rPr>
            <a:t>的 </a:t>
          </a:r>
          <a:r>
            <a:rPr lang="zh-CN" altLang="en-US" sz="1600" b="1" i="0" kern="1200" dirty="0">
              <a:latin typeface="+mn-ea"/>
              <a:ea typeface="+mn-ea"/>
            </a:rPr>
            <a:t>构造</a:t>
          </a:r>
          <a:r>
            <a:rPr lang="zh-CN" altLang="en-US" sz="1600" b="0" i="0" kern="1200" dirty="0">
              <a:latin typeface="+mn-ea"/>
              <a:ea typeface="+mn-ea"/>
            </a:rPr>
            <a:t> 部分。</a:t>
          </a:r>
          <a:endParaRPr lang="zh-CN" altLang="en-US" sz="1600" kern="1200" dirty="0">
            <a:latin typeface="+mn-ea"/>
            <a:ea typeface="+mn-ea"/>
          </a:endParaRPr>
        </a:p>
      </dsp:txBody>
      <dsp:txXfrm rot="-5400000">
        <a:off x="3432936" y="220409"/>
        <a:ext cx="6041765" cy="1131921"/>
      </dsp:txXfrm>
    </dsp:sp>
    <dsp:sp modelId="{0E789CF9-61FF-1340-A1DF-B917BEEE0279}">
      <dsp:nvSpPr>
        <dsp:cNvPr id="0" name=""/>
        <dsp:cNvSpPr/>
      </dsp:nvSpPr>
      <dsp:spPr>
        <a:xfrm>
          <a:off x="0" y="2375"/>
          <a:ext cx="3432936" cy="15679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95250" rIns="190500" bIns="952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000" kern="1200" dirty="0"/>
            <a:t>images</a:t>
          </a:r>
          <a:endParaRPr lang="zh-CN" altLang="en-US" sz="5000" kern="1200" dirty="0"/>
        </a:p>
      </dsp:txBody>
      <dsp:txXfrm>
        <a:off x="76543" y="78918"/>
        <a:ext cx="3279850" cy="1414901"/>
      </dsp:txXfrm>
    </dsp:sp>
    <dsp:sp modelId="{7EAE4632-353C-D041-A6BA-1D9D1DCC31C6}">
      <dsp:nvSpPr>
        <dsp:cNvPr id="0" name=""/>
        <dsp:cNvSpPr/>
      </dsp:nvSpPr>
      <dsp:spPr>
        <a:xfrm rot="5400000">
          <a:off x="5857241" y="-618743"/>
          <a:ext cx="1254389" cy="610299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" sz="1600" b="0" i="0" kern="1200" dirty="0">
              <a:latin typeface="+mn-ea"/>
              <a:ea typeface="+mn-ea"/>
            </a:rPr>
            <a:t>Docker</a:t>
          </a:r>
          <a:r>
            <a:rPr lang="zh-CN" altLang="en-US" sz="1600" b="0" i="0" kern="1200" dirty="0">
              <a:latin typeface="+mn-ea"/>
              <a:ea typeface="+mn-ea"/>
            </a:rPr>
            <a:t>仓库用来保存镜像。可以理解为代码控制中的代码仓库。</a:t>
          </a:r>
          <a:endParaRPr lang="zh-CN" altLang="en-US" sz="1600" kern="1200" dirty="0">
            <a:latin typeface="+mn-ea"/>
            <a:ea typeface="+mn-ea"/>
          </a:endParaRPr>
        </a:p>
      </dsp:txBody>
      <dsp:txXfrm rot="-5400000">
        <a:off x="3432936" y="1866796"/>
        <a:ext cx="6041765" cy="1131921"/>
      </dsp:txXfrm>
    </dsp:sp>
    <dsp:sp modelId="{641BF5AC-4EFA-C04A-A9DA-C397ED207A5F}">
      <dsp:nvSpPr>
        <dsp:cNvPr id="0" name=""/>
        <dsp:cNvSpPr/>
      </dsp:nvSpPr>
      <dsp:spPr>
        <a:xfrm>
          <a:off x="0" y="1648762"/>
          <a:ext cx="3432936" cy="15679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95250" rIns="190500" bIns="952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000" kern="1200" dirty="0" err="1"/>
            <a:t>registeries</a:t>
          </a:r>
          <a:endParaRPr lang="zh-CN" altLang="en-US" sz="5000" kern="1200" dirty="0"/>
        </a:p>
      </dsp:txBody>
      <dsp:txXfrm>
        <a:off x="76543" y="1725305"/>
        <a:ext cx="3279850" cy="1414901"/>
      </dsp:txXfrm>
    </dsp:sp>
    <dsp:sp modelId="{F41095C7-975C-3847-8024-DC978E88A4FA}">
      <dsp:nvSpPr>
        <dsp:cNvPr id="0" name=""/>
        <dsp:cNvSpPr/>
      </dsp:nvSpPr>
      <dsp:spPr>
        <a:xfrm rot="5400000">
          <a:off x="5857241" y="1027643"/>
          <a:ext cx="1254389" cy="610299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" sz="1400" b="0" i="0" kern="1200" dirty="0">
              <a:latin typeface="+mn-ea"/>
              <a:ea typeface="+mn-ea"/>
            </a:rPr>
            <a:t>Docker</a:t>
          </a:r>
          <a:r>
            <a:rPr lang="zh-CN" altLang="en-US" sz="1400" b="0" i="0" kern="1200" dirty="0">
              <a:latin typeface="+mn-ea"/>
              <a:ea typeface="+mn-ea"/>
            </a:rPr>
            <a:t>容器和文件夹很类似。一个</a:t>
          </a:r>
          <a:r>
            <a:rPr lang="en" sz="1400" b="0" i="0" kern="1200" dirty="0">
              <a:latin typeface="+mn-ea"/>
              <a:ea typeface="+mn-ea"/>
            </a:rPr>
            <a:t>Docker</a:t>
          </a:r>
          <a:r>
            <a:rPr lang="zh-CN" altLang="en-US" sz="1400" b="0" i="0" kern="1200" dirty="0">
              <a:latin typeface="+mn-ea"/>
              <a:ea typeface="+mn-ea"/>
            </a:rPr>
            <a:t>容器包含了所有的某个应用运行所需要的环境。每一个</a:t>
          </a:r>
          <a:r>
            <a:rPr lang="en" sz="1400" b="0" i="0" kern="1200" dirty="0">
              <a:latin typeface="+mn-ea"/>
              <a:ea typeface="+mn-ea"/>
            </a:rPr>
            <a:t>Docker</a:t>
          </a:r>
          <a:r>
            <a:rPr lang="zh-CN" altLang="en-US" sz="1400" b="0" i="0" kern="1200" dirty="0">
              <a:latin typeface="+mn-ea"/>
              <a:ea typeface="+mn-ea"/>
            </a:rPr>
            <a:t>容器都是从</a:t>
          </a:r>
          <a:r>
            <a:rPr lang="en" sz="1400" b="0" i="0" kern="1200" dirty="0">
              <a:latin typeface="+mn-ea"/>
              <a:ea typeface="+mn-ea"/>
            </a:rPr>
            <a:t>Docker</a:t>
          </a:r>
          <a:r>
            <a:rPr lang="zh-CN" altLang="en-US" sz="1400" b="0" i="0" kern="1200" dirty="0">
              <a:latin typeface="+mn-ea"/>
              <a:ea typeface="+mn-ea"/>
            </a:rPr>
            <a:t>镜像创建的。</a:t>
          </a:r>
          <a:r>
            <a:rPr lang="en" sz="1400" b="0" i="0" kern="1200" dirty="0">
              <a:latin typeface="+mn-ea"/>
              <a:ea typeface="+mn-ea"/>
            </a:rPr>
            <a:t>Docker</a:t>
          </a:r>
          <a:r>
            <a:rPr lang="zh-CN" altLang="en-US" sz="1400" b="0" i="0" kern="1200" dirty="0">
              <a:latin typeface="+mn-ea"/>
              <a:ea typeface="+mn-ea"/>
            </a:rPr>
            <a:t>容器可以运行、开始、停止、移动和删除。每一个</a:t>
          </a:r>
          <a:r>
            <a:rPr lang="en" sz="1400" b="0" i="0" kern="1200" dirty="0">
              <a:latin typeface="+mn-ea"/>
              <a:ea typeface="+mn-ea"/>
            </a:rPr>
            <a:t>Docker</a:t>
          </a:r>
          <a:r>
            <a:rPr lang="zh-CN" altLang="en-US" sz="1400" b="0" i="0" kern="1200" dirty="0">
              <a:latin typeface="+mn-ea"/>
              <a:ea typeface="+mn-ea"/>
            </a:rPr>
            <a:t>容器都是独立和安全的应用平台。</a:t>
          </a:r>
          <a:r>
            <a:rPr lang="en" sz="1400" b="0" i="0" kern="1200" dirty="0">
              <a:latin typeface="+mn-ea"/>
              <a:ea typeface="+mn-ea"/>
            </a:rPr>
            <a:t>Docker</a:t>
          </a:r>
          <a:r>
            <a:rPr lang="zh-CN" altLang="en-US" sz="1400" b="0" i="0" kern="1200" dirty="0">
              <a:latin typeface="+mn-ea"/>
              <a:ea typeface="+mn-ea"/>
            </a:rPr>
            <a:t>容器是</a:t>
          </a:r>
          <a:r>
            <a:rPr lang="en" sz="1400" b="0" i="0" kern="1200" dirty="0">
              <a:latin typeface="+mn-ea"/>
              <a:ea typeface="+mn-ea"/>
            </a:rPr>
            <a:t>Docker</a:t>
          </a:r>
          <a:r>
            <a:rPr lang="zh-CN" altLang="en-US" sz="1400" b="0" i="0" kern="1200" dirty="0">
              <a:latin typeface="+mn-ea"/>
              <a:ea typeface="+mn-ea"/>
            </a:rPr>
            <a:t>的 </a:t>
          </a:r>
          <a:r>
            <a:rPr lang="zh-CN" altLang="en-US" sz="1400" b="1" i="0" kern="1200" dirty="0">
              <a:latin typeface="+mn-ea"/>
              <a:ea typeface="+mn-ea"/>
            </a:rPr>
            <a:t>运行</a:t>
          </a:r>
          <a:r>
            <a:rPr lang="zh-CN" altLang="en-US" sz="1400" b="0" i="0" kern="1200" dirty="0">
              <a:latin typeface="+mn-ea"/>
              <a:ea typeface="+mn-ea"/>
            </a:rPr>
            <a:t> 部分。</a:t>
          </a:r>
          <a:endParaRPr lang="zh-CN" altLang="en-US" sz="1400" kern="1200" dirty="0">
            <a:latin typeface="+mn-ea"/>
            <a:ea typeface="+mn-ea"/>
          </a:endParaRPr>
        </a:p>
      </dsp:txBody>
      <dsp:txXfrm rot="-5400000">
        <a:off x="3432936" y="3513182"/>
        <a:ext cx="6041765" cy="1131921"/>
      </dsp:txXfrm>
    </dsp:sp>
    <dsp:sp modelId="{17DB681A-CFA4-C243-B3A5-D707AFE1977C}">
      <dsp:nvSpPr>
        <dsp:cNvPr id="0" name=""/>
        <dsp:cNvSpPr/>
      </dsp:nvSpPr>
      <dsp:spPr>
        <a:xfrm>
          <a:off x="0" y="3297524"/>
          <a:ext cx="3432936" cy="15679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95250" rIns="190500" bIns="952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000" kern="1200" dirty="0"/>
            <a:t>containers</a:t>
          </a:r>
          <a:endParaRPr lang="zh-CN" altLang="en-US" sz="5000" kern="1200" dirty="0"/>
        </a:p>
      </dsp:txBody>
      <dsp:txXfrm>
        <a:off x="76543" y="3374067"/>
        <a:ext cx="3279850" cy="14149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895CD7-9499-6640-8200-5CECBEA95978}" type="datetimeFigureOut">
              <a:rPr kumimoji="1" lang="zh-CN" altLang="en-US" smtClean="0"/>
              <a:t>2019/5/27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E6C92A-30CE-894D-AE3F-934054A565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679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gradFill flip="none" rotWithShape="1">
          <a:gsLst>
            <a:gs pos="0">
              <a:schemeClr val="tx2"/>
            </a:gs>
            <a:gs pos="100000">
              <a:srgbClr val="2DD700"/>
            </a:gs>
            <a:gs pos="50000">
              <a:schemeClr val="accent1">
                <a:lumMod val="10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1472" y="1527804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51472" y="4005201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作者</a:t>
            </a:r>
            <a:br>
              <a:rPr lang="en-US" altLang="zh-CN" dirty="0"/>
            </a:br>
            <a:r>
              <a:rPr lang="zh-CN" altLang="en-US" dirty="0"/>
              <a:t>时间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025" y="402906"/>
            <a:ext cx="2198893" cy="72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705" y="4331580"/>
            <a:ext cx="2976189" cy="289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056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D62A-B036-4569-9100-0EAB45EE515B}" type="datetimeFigureOut">
              <a:rPr lang="zh-CN" altLang="en-US" smtClean="0"/>
              <a:t>2019/5/27</a:t>
            </a:fld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CEA5B7-200A-42B1-8DF5-1A227E49F60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705" y="4331580"/>
            <a:ext cx="2976189" cy="289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93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感谢页">
    <p:bg>
      <p:bgPr>
        <a:gradFill flip="none" rotWithShape="1">
          <a:gsLst>
            <a:gs pos="0">
              <a:srgbClr val="0B9444"/>
            </a:gs>
            <a:gs pos="100000">
              <a:schemeClr val="accen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20" y="2949614"/>
            <a:ext cx="3298340" cy="1080000"/>
          </a:xfrm>
          <a:prstGeom prst="rect">
            <a:avLst/>
          </a:prstGeom>
        </p:spPr>
      </p:pic>
      <p:sp>
        <p:nvSpPr>
          <p:cNvPr id="3" name="文本占位符 5"/>
          <p:cNvSpPr txBox="1">
            <a:spLocks/>
          </p:cNvSpPr>
          <p:nvPr userDrawn="1"/>
        </p:nvSpPr>
        <p:spPr>
          <a:xfrm>
            <a:off x="5391473" y="2739520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Great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Workforce,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Gaia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Works.</a:t>
            </a:r>
            <a:b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劳动力管理，盖雅搞得定</a:t>
            </a:r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705" y="4331580"/>
            <a:ext cx="2976189" cy="289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80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首页 - 白底深绿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08539" y="1477108"/>
            <a:ext cx="10515600" cy="192258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cxnSp>
        <p:nvCxnSpPr>
          <p:cNvPr id="7" name="直线连接符 6"/>
          <p:cNvCxnSpPr/>
          <p:nvPr userDrawn="1"/>
        </p:nvCxnSpPr>
        <p:spPr>
          <a:xfrm>
            <a:off x="0" y="6325251"/>
            <a:ext cx="12192000" cy="0"/>
          </a:xfrm>
          <a:prstGeom prst="line">
            <a:avLst/>
          </a:prstGeom>
          <a:ln w="101600">
            <a:gradFill flip="none" rotWithShape="1">
              <a:gsLst>
                <a:gs pos="0">
                  <a:srgbClr val="2DD700"/>
                </a:gs>
                <a:gs pos="50000">
                  <a:schemeClr val="accent1"/>
                </a:gs>
                <a:gs pos="100000">
                  <a:schemeClr val="tx2"/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08539" y="3489385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作者</a:t>
            </a:r>
            <a:br>
              <a:rPr lang="en-US" altLang="zh-CN" dirty="0"/>
            </a:br>
            <a:r>
              <a:rPr lang="zh-CN" altLang="en-US" dirty="0"/>
              <a:t>时间</a:t>
            </a:r>
            <a:endParaRPr 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88" b="33220"/>
          <a:stretch/>
        </p:blipFill>
        <p:spPr>
          <a:xfrm>
            <a:off x="357555" y="37108"/>
            <a:ext cx="3750959" cy="1440000"/>
          </a:xfrm>
          <a:prstGeom prst="rect">
            <a:avLst/>
          </a:prstGeom>
        </p:spPr>
      </p:pic>
      <p:sp>
        <p:nvSpPr>
          <p:cNvPr id="11" name="Rectangle 56"/>
          <p:cNvSpPr/>
          <p:nvPr userDrawn="1"/>
        </p:nvSpPr>
        <p:spPr>
          <a:xfrm>
            <a:off x="1" y="6537326"/>
            <a:ext cx="12051322" cy="320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ectangle 5"/>
          <p:cNvSpPr>
            <a:spLocks noChangeArrowheads="1"/>
          </p:cNvSpPr>
          <p:nvPr userDrawn="1"/>
        </p:nvSpPr>
        <p:spPr bwMode="ltGray">
          <a:xfrm>
            <a:off x="10902064" y="6586538"/>
            <a:ext cx="1044149" cy="175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0" tIns="41059" rIns="82120" bIns="41059" anchor="b">
            <a:spAutoFit/>
          </a:bodyPr>
          <a:lstStyle/>
          <a:p>
            <a:pPr algn="r" defTabSz="814347">
              <a:defRPr/>
            </a:pPr>
            <a:r>
              <a:rPr lang="en-US" altLang="zh-CN" sz="600" dirty="0">
                <a:solidFill>
                  <a:srgbClr val="C0C0C0"/>
                </a:solidFill>
              </a:rPr>
              <a:t>GaiaWorks</a:t>
            </a:r>
            <a:r>
              <a:rPr lang="en-US" sz="600" dirty="0">
                <a:solidFill>
                  <a:srgbClr val="C0C0C0"/>
                </a:solidFill>
              </a:rPr>
              <a:t> Confidential</a:t>
            </a: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250826" y="6586539"/>
            <a:ext cx="4515841" cy="175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0" tIns="41059" rIns="82120" bIns="41059" anchor="b">
            <a:spAutoFit/>
          </a:bodyPr>
          <a:lstStyle/>
          <a:p>
            <a:pPr defTabSz="814347">
              <a:defRPr/>
            </a:pPr>
            <a:r>
              <a:rPr lang="en-US" sz="600" dirty="0">
                <a:solidFill>
                  <a:srgbClr val="C0C0C0"/>
                </a:solidFill>
              </a:rPr>
              <a:t>© 201</a:t>
            </a:r>
            <a:r>
              <a:rPr lang="en-US" altLang="zh-CN" sz="600" dirty="0">
                <a:solidFill>
                  <a:srgbClr val="C0C0C0"/>
                </a:solidFill>
              </a:rPr>
              <a:t>6</a:t>
            </a:r>
            <a:r>
              <a:rPr lang="en-US" sz="600" dirty="0">
                <a:solidFill>
                  <a:srgbClr val="C0C0C0"/>
                </a:solidFill>
              </a:rPr>
              <a:t> </a:t>
            </a:r>
            <a:r>
              <a:rPr lang="en-US" altLang="zh-CN" sz="600" dirty="0">
                <a:solidFill>
                  <a:srgbClr val="C0C0C0"/>
                </a:solidFill>
              </a:rPr>
              <a:t>GaiaWorks</a:t>
            </a:r>
            <a:r>
              <a:rPr lang="zh-CN" altLang="en-US" sz="600" dirty="0">
                <a:solidFill>
                  <a:srgbClr val="C0C0C0"/>
                </a:solidFill>
              </a:rPr>
              <a:t> </a:t>
            </a:r>
            <a:r>
              <a:rPr lang="en-US" sz="600" dirty="0">
                <a:solidFill>
                  <a:srgbClr val="C0C0C0"/>
                </a:solidFill>
              </a:rPr>
              <a:t>and/or its affiliates. All rights reserved.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705" y="4331580"/>
            <a:ext cx="2976189" cy="289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05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D62A-B036-4569-9100-0EAB45EE515B}" type="datetimeFigureOut">
              <a:rPr lang="zh-CN" altLang="en-US" smtClean="0"/>
              <a:t>2019/5/27</a:t>
            </a:fld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EA5B7-200A-42B1-8DF5-1A227E49F60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705" y="4331580"/>
            <a:ext cx="2976189" cy="289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27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gradFill flip="none" rotWithShape="1">
          <a:gsLst>
            <a:gs pos="0">
              <a:schemeClr val="tx2"/>
            </a:gs>
            <a:gs pos="100000">
              <a:srgbClr val="2DD700"/>
            </a:gs>
            <a:gs pos="25000">
              <a:schemeClr val="accent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025" y="402906"/>
            <a:ext cx="2198893" cy="72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705" y="4331580"/>
            <a:ext cx="2976189" cy="289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13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D62A-B036-4569-9100-0EAB45EE515B}" type="datetimeFigureOut">
              <a:rPr lang="zh-CN" altLang="en-US" smtClean="0"/>
              <a:t>2019/5/27</a:t>
            </a:fld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CEA5B7-200A-42B1-8DF5-1A227E49F60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705" y="4331580"/>
            <a:ext cx="2976189" cy="289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75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D62A-B036-4569-9100-0EAB45EE515B}" type="datetimeFigureOut">
              <a:rPr lang="zh-CN" altLang="en-US" smtClean="0"/>
              <a:t>2019/5/27</a:t>
            </a:fld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CEA5B7-200A-42B1-8DF5-1A227E49F60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705" y="4331580"/>
            <a:ext cx="2976189" cy="289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462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D62A-B036-4569-9100-0EAB45EE515B}" type="datetimeFigureOut">
              <a:rPr lang="zh-CN" altLang="en-US" smtClean="0"/>
              <a:t>2019/5/27</a:t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CEA5B7-200A-42B1-8DF5-1A227E49F60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705" y="4331580"/>
            <a:ext cx="2976189" cy="289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916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D62A-B036-4569-9100-0EAB45EE515B}" type="datetimeFigureOut">
              <a:rPr lang="zh-CN" altLang="en-US" smtClean="0"/>
              <a:t>2019/5/27</a:t>
            </a:fld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CEA5B7-200A-42B1-8DF5-1A227E49F60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705" y="4331580"/>
            <a:ext cx="2976189" cy="289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92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D62A-B036-4569-9100-0EAB45EE515B}" type="datetimeFigureOut">
              <a:rPr lang="zh-CN" altLang="en-US" smtClean="0"/>
              <a:t>2019/5/27</a:t>
            </a:fld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CEA5B7-200A-42B1-8DF5-1A227E49F60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705" y="4331580"/>
            <a:ext cx="2976189" cy="289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300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otDmnd">
          <a:fgClr>
            <a:srgbClr val="E5FF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4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68830"/>
            <a:ext cx="10515600" cy="4608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0D62A-B036-4569-9100-0EAB45EE515B}" type="datetimeFigureOut">
              <a:rPr lang="zh-CN" altLang="en-US" smtClean="0"/>
              <a:t>2019/5/27</a:t>
            </a:fld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EA5B7-200A-42B1-8DF5-1A227E49F608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直线连接符 6"/>
          <p:cNvCxnSpPr/>
          <p:nvPr userDrawn="1"/>
        </p:nvCxnSpPr>
        <p:spPr>
          <a:xfrm>
            <a:off x="0" y="6783467"/>
            <a:ext cx="12192000" cy="0"/>
          </a:xfrm>
          <a:prstGeom prst="line">
            <a:avLst/>
          </a:prstGeom>
          <a:ln w="152400">
            <a:gradFill flip="none" rotWithShape="1">
              <a:gsLst>
                <a:gs pos="0">
                  <a:srgbClr val="2DD700"/>
                </a:gs>
                <a:gs pos="50000">
                  <a:schemeClr val="accent1"/>
                </a:gs>
                <a:gs pos="100000">
                  <a:schemeClr val="tx2"/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705" y="4331580"/>
            <a:ext cx="2976189" cy="289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4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5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800" kern="1200">
          <a:solidFill>
            <a:srgbClr val="23232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rgbClr val="23232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rgbClr val="23232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rgbClr val="23232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rgbClr val="23232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nblogs.com/dance-walter/p/9581508.html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comments" Target="../comments/commen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/>
          <p:cNvSpPr txBox="1">
            <a:spLocks/>
          </p:cNvSpPr>
          <p:nvPr/>
        </p:nvSpPr>
        <p:spPr>
          <a:xfrm>
            <a:off x="923925" y="1261143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基础入门</a:t>
            </a:r>
          </a:p>
        </p:txBody>
      </p:sp>
      <p:sp>
        <p:nvSpPr>
          <p:cNvPr id="8" name="文本占位符 5"/>
          <p:cNvSpPr txBox="1">
            <a:spLocks/>
          </p:cNvSpPr>
          <p:nvPr/>
        </p:nvSpPr>
        <p:spPr>
          <a:xfrm>
            <a:off x="974725" y="4148105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Great Workforce, Gaia Works.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624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50954C-4A3A-CA46-9A64-631CB2CD5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114551"/>
            <a:ext cx="10515600" cy="4062412"/>
          </a:xfrm>
        </p:spPr>
        <p:txBody>
          <a:bodyPr/>
          <a:lstStyle/>
          <a:p>
            <a:r>
              <a:rPr lang="en" altLang="zh-CN" sz="2400" dirty="0">
                <a:latin typeface="+mn-ea"/>
              </a:rPr>
              <a:t>-d: </a:t>
            </a:r>
            <a:r>
              <a:rPr lang="zh-CN" altLang="en-US" sz="2400" dirty="0">
                <a:latin typeface="+mn-ea"/>
              </a:rPr>
              <a:t>后台运行容器，并返回容器</a:t>
            </a:r>
            <a:r>
              <a:rPr lang="en" altLang="zh-CN" sz="2400" dirty="0">
                <a:latin typeface="+mn-ea"/>
              </a:rPr>
              <a:t>ID</a:t>
            </a:r>
            <a:r>
              <a:rPr lang="zh-CN" altLang="en" sz="2400" dirty="0">
                <a:latin typeface="+mn-ea"/>
              </a:rPr>
              <a:t>；</a:t>
            </a:r>
            <a:endParaRPr lang="en-US" altLang="zh-CN" sz="2400" dirty="0">
              <a:latin typeface="+mn-ea"/>
            </a:endParaRPr>
          </a:p>
          <a:p>
            <a:r>
              <a:rPr lang="en" altLang="zh-CN" sz="2400" dirty="0">
                <a:latin typeface="+mn-ea"/>
              </a:rPr>
              <a:t>-</a:t>
            </a:r>
            <a:r>
              <a:rPr lang="en" altLang="zh-CN" sz="2400" dirty="0" err="1">
                <a:latin typeface="+mn-ea"/>
              </a:rPr>
              <a:t>i</a:t>
            </a:r>
            <a:r>
              <a:rPr lang="en" altLang="zh-CN" sz="2400" dirty="0">
                <a:latin typeface="+mn-ea"/>
              </a:rPr>
              <a:t>: </a:t>
            </a:r>
            <a:r>
              <a:rPr lang="zh-CN" altLang="en-US" sz="2400" dirty="0">
                <a:latin typeface="+mn-ea"/>
              </a:rPr>
              <a:t>以交互模式运行容器，通常与 </a:t>
            </a:r>
            <a:r>
              <a:rPr lang="en-US" altLang="zh-CN" sz="2400" dirty="0">
                <a:latin typeface="+mn-ea"/>
              </a:rPr>
              <a:t>-</a:t>
            </a:r>
            <a:r>
              <a:rPr lang="en" altLang="zh-CN" sz="2400" dirty="0">
                <a:latin typeface="+mn-ea"/>
              </a:rPr>
              <a:t>t </a:t>
            </a:r>
            <a:r>
              <a:rPr lang="zh-CN" altLang="en-US" sz="2400" dirty="0">
                <a:latin typeface="+mn-ea"/>
              </a:rPr>
              <a:t>同时使用；</a:t>
            </a:r>
            <a:endParaRPr lang="en-US" altLang="zh-CN" sz="2400" dirty="0">
              <a:latin typeface="+mn-ea"/>
            </a:endParaRPr>
          </a:p>
          <a:p>
            <a:r>
              <a:rPr lang="en" altLang="zh-CN" sz="2400" dirty="0">
                <a:latin typeface="+mn-ea"/>
              </a:rPr>
              <a:t>-t: </a:t>
            </a:r>
            <a:r>
              <a:rPr lang="zh-CN" altLang="en-US" sz="2400" dirty="0">
                <a:latin typeface="+mn-ea"/>
              </a:rPr>
              <a:t>为容器重新分配一个伪输入终端，通常与 </a:t>
            </a:r>
            <a:r>
              <a:rPr lang="en-US" altLang="zh-CN" sz="2400" dirty="0">
                <a:latin typeface="+mn-ea"/>
              </a:rPr>
              <a:t>-</a:t>
            </a:r>
            <a:r>
              <a:rPr lang="en" altLang="zh-CN" sz="2400" dirty="0" err="1">
                <a:latin typeface="+mn-ea"/>
              </a:rPr>
              <a:t>i</a:t>
            </a:r>
            <a:r>
              <a:rPr lang="en" altLang="zh-CN" sz="2400" dirty="0">
                <a:latin typeface="+mn-ea"/>
              </a:rPr>
              <a:t> </a:t>
            </a:r>
            <a:r>
              <a:rPr lang="zh-CN" altLang="en-US" sz="2400" dirty="0">
                <a:latin typeface="+mn-ea"/>
              </a:rPr>
              <a:t>同时使用；</a:t>
            </a:r>
            <a:endParaRPr lang="en-US" altLang="zh-CN" sz="2400" dirty="0">
              <a:latin typeface="+mn-ea"/>
            </a:endParaRPr>
          </a:p>
          <a:p>
            <a:r>
              <a:rPr lang="en" altLang="zh-CN" sz="2400" dirty="0">
                <a:latin typeface="+mn-ea"/>
              </a:rPr>
              <a:t>-p: </a:t>
            </a:r>
            <a:r>
              <a:rPr lang="zh-CN" altLang="en-US" sz="2400" dirty="0">
                <a:latin typeface="+mn-ea"/>
              </a:rPr>
              <a:t>指定端口映射，格式为：主机</a:t>
            </a:r>
            <a:r>
              <a:rPr lang="en-US" altLang="zh-CN" sz="2400" dirty="0">
                <a:latin typeface="+mn-ea"/>
              </a:rPr>
              <a:t>(</a:t>
            </a:r>
            <a:r>
              <a:rPr lang="zh-CN" altLang="en-US" sz="2400" dirty="0">
                <a:latin typeface="+mn-ea"/>
              </a:rPr>
              <a:t>宿主</a:t>
            </a:r>
            <a:r>
              <a:rPr lang="en-US" altLang="zh-CN" sz="2400" dirty="0">
                <a:latin typeface="+mn-ea"/>
              </a:rPr>
              <a:t>)</a:t>
            </a:r>
            <a:r>
              <a:rPr lang="zh-CN" altLang="en-US" sz="2400" dirty="0">
                <a:latin typeface="+mn-ea"/>
              </a:rPr>
              <a:t>端口</a:t>
            </a:r>
            <a:r>
              <a:rPr lang="en-US" altLang="zh-CN" sz="2400" dirty="0">
                <a:latin typeface="+mn-ea"/>
              </a:rPr>
              <a:t>:</a:t>
            </a:r>
            <a:r>
              <a:rPr lang="zh-CN" altLang="en-US" sz="2400" dirty="0">
                <a:latin typeface="+mn-ea"/>
              </a:rPr>
              <a:t>容器端口</a:t>
            </a:r>
            <a:endParaRPr lang="en-US" altLang="zh-CN" sz="2400" dirty="0">
              <a:latin typeface="+mn-ea"/>
            </a:endParaRPr>
          </a:p>
          <a:p>
            <a:r>
              <a:rPr lang="en-US" altLang="zh-CN" sz="2400" dirty="0">
                <a:latin typeface="+mn-ea"/>
              </a:rPr>
              <a:t>-</a:t>
            </a:r>
            <a:r>
              <a:rPr lang="en" altLang="zh-CN" sz="2400" dirty="0">
                <a:latin typeface="+mn-ea"/>
              </a:rPr>
              <a:t>-name="</a:t>
            </a:r>
            <a:r>
              <a:rPr lang="en" altLang="zh-CN" sz="2400" dirty="0" err="1">
                <a:latin typeface="+mn-ea"/>
              </a:rPr>
              <a:t>nginx-lb</a:t>
            </a:r>
            <a:r>
              <a:rPr lang="en" altLang="zh-CN" sz="2400" dirty="0">
                <a:latin typeface="+mn-ea"/>
              </a:rPr>
              <a:t>": </a:t>
            </a:r>
            <a:r>
              <a:rPr lang="zh-CN" altLang="en-US" sz="2400" dirty="0">
                <a:latin typeface="+mn-ea"/>
              </a:rPr>
              <a:t>为容器指定一个名称</a:t>
            </a:r>
            <a:endParaRPr lang="en-US" altLang="zh-CN" sz="2400" dirty="0">
              <a:latin typeface="+mn-ea"/>
            </a:endParaRPr>
          </a:p>
          <a:p>
            <a:r>
              <a:rPr lang="en" altLang="zh-CN" sz="2400" dirty="0">
                <a:latin typeface="+mn-ea"/>
              </a:rPr>
              <a:t>-e username="</a:t>
            </a:r>
            <a:r>
              <a:rPr lang="en" altLang="zh-CN" sz="2400" dirty="0" err="1">
                <a:latin typeface="+mn-ea"/>
              </a:rPr>
              <a:t>ritchie</a:t>
            </a:r>
            <a:r>
              <a:rPr lang="en" altLang="zh-CN" sz="2400" dirty="0">
                <a:latin typeface="+mn-ea"/>
              </a:rPr>
              <a:t>": </a:t>
            </a:r>
            <a:r>
              <a:rPr lang="zh-CN" altLang="en-US" sz="2400" dirty="0">
                <a:latin typeface="+mn-ea"/>
              </a:rPr>
              <a:t>设置环境变量；</a:t>
            </a:r>
            <a:endParaRPr lang="en-US" altLang="zh-CN" sz="2400" dirty="0">
              <a:latin typeface="+mn-ea"/>
            </a:endParaRPr>
          </a:p>
          <a:p>
            <a:endParaRPr kumimoji="1"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C5A55F6-EF5E-5543-A249-745149E40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4113"/>
          </a:xfrm>
        </p:spPr>
        <p:txBody>
          <a:bodyPr/>
          <a:lstStyle/>
          <a:p>
            <a:r>
              <a:rPr kumimoji="1" lang="en-US" altLang="zh-CN" dirty="0"/>
              <a:t>Docker</a:t>
            </a:r>
            <a:r>
              <a:rPr kumimoji="1" lang="zh-Hans" altLang="en-US" dirty="0"/>
              <a:t> </a:t>
            </a:r>
            <a:r>
              <a:rPr kumimoji="1" lang="zh-CN" altLang="en-US" dirty="0"/>
              <a:t>实战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1529817-8C68-7F45-9C06-2AA6FC2207EA}"/>
              </a:ext>
            </a:extLst>
          </p:cNvPr>
          <p:cNvSpPr txBox="1"/>
          <p:nvPr/>
        </p:nvSpPr>
        <p:spPr>
          <a:xfrm>
            <a:off x="3758693" y="1285938"/>
            <a:ext cx="2925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chemeClr val="tx2"/>
                </a:solidFill>
                <a:latin typeface="+mj-ea"/>
                <a:ea typeface="+mj-ea"/>
                <a:cs typeface="+mj-cs"/>
              </a:rPr>
              <a:t>之</a:t>
            </a:r>
            <a:r>
              <a:rPr kumimoji="1" lang="zh-Hans" altLang="en-US" sz="2400" dirty="0">
                <a:solidFill>
                  <a:schemeClr val="tx2"/>
                </a:solidFill>
                <a:latin typeface="+mj-ea"/>
                <a:ea typeface="+mj-ea"/>
                <a:cs typeface="+mj-cs"/>
              </a:rPr>
              <a:t> </a:t>
            </a:r>
            <a:r>
              <a:rPr kumimoji="1" lang="en-US" altLang="zh-Hans" sz="2400" dirty="0">
                <a:solidFill>
                  <a:schemeClr val="tx2"/>
                </a:solidFill>
                <a:latin typeface="+mj-ea"/>
                <a:ea typeface="+mj-ea"/>
                <a:cs typeface="+mj-cs"/>
              </a:rPr>
              <a:t>run</a:t>
            </a:r>
            <a:r>
              <a:rPr kumimoji="1" lang="zh-CN" altLang="en-US" sz="2400" dirty="0">
                <a:solidFill>
                  <a:schemeClr val="tx2"/>
                </a:solidFill>
                <a:latin typeface="+mj-ea"/>
                <a:ea typeface="+mj-ea"/>
                <a:cs typeface="+mj-cs"/>
              </a:rPr>
              <a:t>命令常用参数</a:t>
            </a:r>
          </a:p>
        </p:txBody>
      </p:sp>
    </p:spTree>
    <p:extLst>
      <p:ext uri="{BB962C8B-B14F-4D97-AF65-F5344CB8AC3E}">
        <p14:creationId xmlns:p14="http://schemas.microsoft.com/office/powerpoint/2010/main" val="4219335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86FF4B-0954-9C48-8292-F66E9A64F8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11375"/>
            <a:ext cx="9841089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zh-CN" sz="2400" dirty="0" err="1">
                <a:latin typeface="+mn-ea"/>
              </a:rPr>
              <a:t>Dockerfile</a:t>
            </a:r>
            <a:r>
              <a:rPr kumimoji="1" lang="zh-CN" altLang="en-US" sz="2400" dirty="0">
                <a:latin typeface="+mn-ea"/>
              </a:rPr>
              <a:t>是</a:t>
            </a:r>
            <a:r>
              <a:rPr kumimoji="1" lang="en-US" altLang="zh-CN" sz="2400" dirty="0">
                <a:latin typeface="+mn-ea"/>
              </a:rPr>
              <a:t>Docker</a:t>
            </a:r>
            <a:r>
              <a:rPr kumimoji="1" lang="zh-CN" altLang="en-US" sz="2400" dirty="0">
                <a:latin typeface="+mn-ea"/>
              </a:rPr>
              <a:t>用来构建镜像的文本文件，包含自定义的指令和格式。可以通过</a:t>
            </a:r>
            <a:r>
              <a:rPr kumimoji="1" lang="en-US" altLang="zh-CN" sz="2400" dirty="0">
                <a:latin typeface="+mn-ea"/>
              </a:rPr>
              <a:t>docker</a:t>
            </a:r>
            <a:r>
              <a:rPr kumimoji="1" lang="zh-Hans" altLang="en-US" sz="2400" dirty="0">
                <a:latin typeface="+mn-ea"/>
              </a:rPr>
              <a:t> </a:t>
            </a:r>
            <a:r>
              <a:rPr kumimoji="1" lang="en-US" altLang="zh-Hans" sz="2400" dirty="0">
                <a:latin typeface="+mn-ea"/>
              </a:rPr>
              <a:t>build</a:t>
            </a:r>
            <a:r>
              <a:rPr kumimoji="1" lang="zh-CN" altLang="en-US" sz="2400" dirty="0">
                <a:latin typeface="+mn-ea"/>
              </a:rPr>
              <a:t>命令从</a:t>
            </a:r>
            <a:r>
              <a:rPr kumimoji="1" lang="en-US" altLang="zh-CN" sz="2400" dirty="0" err="1">
                <a:latin typeface="+mn-ea"/>
              </a:rPr>
              <a:t>Dockerfile</a:t>
            </a:r>
            <a:r>
              <a:rPr kumimoji="1" lang="zh-CN" altLang="en-US" sz="2400" dirty="0">
                <a:latin typeface="+mn-ea"/>
              </a:rPr>
              <a:t>中构建镜像。</a:t>
            </a:r>
          </a:p>
          <a:p>
            <a:r>
              <a:rPr kumimoji="1" lang="zh-CN" altLang="en-US" dirty="0"/>
              <a:t>参考链接</a:t>
            </a:r>
            <a:r>
              <a:rPr kumimoji="1" lang="en-US" altLang="zh-CN" dirty="0"/>
              <a:t>:</a:t>
            </a:r>
            <a:r>
              <a:rPr kumimoji="1" lang="en" altLang="zh-CN" sz="1800" i="1" dirty="0">
                <a:latin typeface="+mn-ea"/>
                <a:hlinkClick r:id="rId2"/>
              </a:rPr>
              <a:t>https://www.cnblogs.com/dance-walter/p/9581508.</a:t>
            </a:r>
            <a:r>
              <a:rPr lang="en" altLang="zh-CN" sz="1800" i="1" dirty="0">
                <a:latin typeface="+mn-ea"/>
                <a:hlinkClick r:id="rId2"/>
              </a:rPr>
              <a:t>html</a:t>
            </a:r>
            <a:endParaRPr kumimoji="1" lang="zh-CN" altLang="en-US" sz="1800" i="1" dirty="0">
              <a:latin typeface="+mn-ea"/>
            </a:endParaRPr>
          </a:p>
          <a:p>
            <a:endParaRPr kumimoji="1" lang="zh-CN" alt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F17D2532-B775-3449-ABB2-147551BCE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4113"/>
          </a:xfrm>
        </p:spPr>
        <p:txBody>
          <a:bodyPr/>
          <a:lstStyle/>
          <a:p>
            <a:r>
              <a:rPr kumimoji="1" lang="en-US" altLang="zh-CN" dirty="0"/>
              <a:t>Docker</a:t>
            </a:r>
            <a:r>
              <a:rPr kumimoji="1" lang="zh-Hans" altLang="en-US" dirty="0"/>
              <a:t> </a:t>
            </a:r>
            <a:r>
              <a:rPr kumimoji="1" lang="zh-CN" altLang="en-US" dirty="0"/>
              <a:t>实战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D684D20-CC37-D14B-A824-5FCD47B47891}"/>
              </a:ext>
            </a:extLst>
          </p:cNvPr>
          <p:cNvSpPr txBox="1"/>
          <p:nvPr/>
        </p:nvSpPr>
        <p:spPr>
          <a:xfrm>
            <a:off x="3758693" y="1285938"/>
            <a:ext cx="2072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chemeClr val="tx2"/>
                </a:solidFill>
                <a:latin typeface="+mj-ea"/>
                <a:ea typeface="+mj-ea"/>
                <a:cs typeface="+mj-cs"/>
              </a:rPr>
              <a:t>之</a:t>
            </a:r>
            <a:r>
              <a:rPr kumimoji="1" lang="zh-Hans" altLang="en-US" sz="2400" dirty="0">
                <a:solidFill>
                  <a:schemeClr val="tx2"/>
                </a:solidFill>
                <a:latin typeface="+mj-ea"/>
                <a:ea typeface="+mj-ea"/>
                <a:cs typeface="+mj-cs"/>
              </a:rPr>
              <a:t> </a:t>
            </a:r>
            <a:r>
              <a:rPr kumimoji="1" lang="en-US" altLang="zh-CN" sz="2400" dirty="0" err="1">
                <a:solidFill>
                  <a:schemeClr val="tx2"/>
                </a:solidFill>
                <a:latin typeface="+mj-ea"/>
                <a:ea typeface="+mj-ea"/>
                <a:cs typeface="+mj-cs"/>
              </a:rPr>
              <a:t>Dockerfile</a:t>
            </a:r>
            <a:endParaRPr kumimoji="1" lang="zh-CN" altLang="en-US" sz="2400" dirty="0">
              <a:solidFill>
                <a:schemeClr val="tx2"/>
              </a:solidFill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9693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DB2A0BB-7DB8-A340-BECC-D79AB23E7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4113"/>
          </a:xfrm>
        </p:spPr>
        <p:txBody>
          <a:bodyPr/>
          <a:lstStyle/>
          <a:p>
            <a:r>
              <a:rPr kumimoji="1" lang="en-US" altLang="zh-CN" dirty="0"/>
              <a:t>Docker</a:t>
            </a:r>
            <a:r>
              <a:rPr kumimoji="1" lang="zh-Hans" altLang="en-US" dirty="0"/>
              <a:t> </a:t>
            </a:r>
            <a:r>
              <a:rPr kumimoji="1" lang="zh-CN" altLang="en-US" dirty="0"/>
              <a:t>实战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BD72362-D0AE-244E-A239-D8BC9CD874B0}"/>
              </a:ext>
            </a:extLst>
          </p:cNvPr>
          <p:cNvSpPr txBox="1"/>
          <p:nvPr/>
        </p:nvSpPr>
        <p:spPr>
          <a:xfrm>
            <a:off x="3758693" y="1285938"/>
            <a:ext cx="4010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chemeClr val="tx2"/>
                </a:solidFill>
                <a:latin typeface="+mj-ea"/>
                <a:ea typeface="+mj-ea"/>
                <a:cs typeface="+mj-cs"/>
              </a:rPr>
              <a:t>之</a:t>
            </a:r>
            <a:r>
              <a:rPr kumimoji="1" lang="zh-Hans" altLang="en-US" sz="2400" dirty="0">
                <a:solidFill>
                  <a:schemeClr val="tx2"/>
                </a:solidFill>
                <a:latin typeface="+mj-ea"/>
                <a:ea typeface="+mj-ea"/>
                <a:cs typeface="+mj-cs"/>
              </a:rPr>
              <a:t> </a:t>
            </a:r>
            <a:r>
              <a:rPr kumimoji="1" lang="en-US" altLang="zh-CN" sz="2400" dirty="0" err="1">
                <a:solidFill>
                  <a:schemeClr val="tx2"/>
                </a:solidFill>
                <a:latin typeface="+mj-ea"/>
                <a:ea typeface="+mj-ea"/>
                <a:cs typeface="+mj-cs"/>
              </a:rPr>
              <a:t>Dockerfile</a:t>
            </a:r>
            <a:r>
              <a:rPr kumimoji="1" lang="zh-Hans" altLang="en-US" sz="2400" dirty="0">
                <a:solidFill>
                  <a:schemeClr val="tx2"/>
                </a:solidFill>
                <a:latin typeface="+mj-ea"/>
                <a:ea typeface="+mj-ea"/>
                <a:cs typeface="+mj-cs"/>
              </a:rPr>
              <a:t> </a:t>
            </a:r>
            <a:r>
              <a:rPr kumimoji="1" lang="zh-CN" altLang="en-US" sz="2400" dirty="0">
                <a:solidFill>
                  <a:schemeClr val="tx2"/>
                </a:solidFill>
                <a:latin typeface="+mj-ea"/>
                <a:ea typeface="+mj-ea"/>
                <a:cs typeface="+mj-cs"/>
              </a:rPr>
              <a:t>编辑基础镜像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44016CE-D8E6-6545-BC43-F72D9BD86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5490"/>
            <a:ext cx="701421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14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8EE00AFD-9245-5C40-A1BE-65FABFE4E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4113"/>
          </a:xfrm>
        </p:spPr>
        <p:txBody>
          <a:bodyPr/>
          <a:lstStyle/>
          <a:p>
            <a:r>
              <a:rPr kumimoji="1" lang="en-US" altLang="zh-CN" dirty="0"/>
              <a:t>Docker</a:t>
            </a:r>
            <a:r>
              <a:rPr kumimoji="1" lang="zh-Hans" altLang="en-US" dirty="0"/>
              <a:t> </a:t>
            </a:r>
            <a:r>
              <a:rPr kumimoji="1" lang="zh-CN" altLang="en-US" dirty="0"/>
              <a:t>实战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6EE38D-D069-0C41-A1AF-8D4B8D7B4106}"/>
              </a:ext>
            </a:extLst>
          </p:cNvPr>
          <p:cNvSpPr txBox="1"/>
          <p:nvPr/>
        </p:nvSpPr>
        <p:spPr>
          <a:xfrm>
            <a:off x="3758693" y="1285938"/>
            <a:ext cx="3395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chemeClr val="tx2"/>
                </a:solidFill>
                <a:latin typeface="+mj-ea"/>
                <a:ea typeface="+mj-ea"/>
                <a:cs typeface="+mj-cs"/>
              </a:rPr>
              <a:t>之</a:t>
            </a:r>
            <a:r>
              <a:rPr kumimoji="1" lang="zh-Hans" altLang="en-US" sz="2400" dirty="0">
                <a:solidFill>
                  <a:schemeClr val="tx2"/>
                </a:solidFill>
                <a:latin typeface="+mj-ea"/>
                <a:ea typeface="+mj-ea"/>
                <a:cs typeface="+mj-cs"/>
              </a:rPr>
              <a:t> </a:t>
            </a:r>
            <a:r>
              <a:rPr kumimoji="1" lang="en-US" altLang="zh-CN" sz="2400" dirty="0" err="1">
                <a:solidFill>
                  <a:schemeClr val="tx2"/>
                </a:solidFill>
                <a:latin typeface="+mj-ea"/>
                <a:ea typeface="+mj-ea"/>
                <a:cs typeface="+mj-cs"/>
              </a:rPr>
              <a:t>Dockerfile</a:t>
            </a:r>
            <a:r>
              <a:rPr kumimoji="1" lang="zh-Hans" altLang="en-US" sz="2400" dirty="0">
                <a:solidFill>
                  <a:schemeClr val="tx2"/>
                </a:solidFill>
                <a:latin typeface="+mj-ea"/>
                <a:ea typeface="+mj-ea"/>
                <a:cs typeface="+mj-cs"/>
              </a:rPr>
              <a:t> </a:t>
            </a:r>
            <a:r>
              <a:rPr kumimoji="1" lang="zh-CN" altLang="en-US" sz="2400" dirty="0">
                <a:solidFill>
                  <a:schemeClr val="tx2"/>
                </a:solidFill>
                <a:latin typeface="+mj-ea"/>
                <a:ea typeface="+mj-ea"/>
                <a:cs typeface="+mj-cs"/>
              </a:rPr>
              <a:t>编译镜像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2F26F8E-9C4F-9749-8A80-EA9EED41D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85" y="2040149"/>
            <a:ext cx="8862385" cy="314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58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C6B48D6D-9DA4-3A42-809A-C04A30EDC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4113"/>
          </a:xfrm>
        </p:spPr>
        <p:txBody>
          <a:bodyPr/>
          <a:lstStyle/>
          <a:p>
            <a:r>
              <a:rPr kumimoji="1" lang="en-US" altLang="zh-CN" dirty="0"/>
              <a:t>Docker</a:t>
            </a:r>
            <a:r>
              <a:rPr kumimoji="1" lang="zh-Hans" altLang="en-US" dirty="0"/>
              <a:t> </a:t>
            </a:r>
            <a:r>
              <a:rPr kumimoji="1" lang="zh-CN" altLang="en-US" dirty="0"/>
              <a:t>实战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FA3AE93-B921-F24E-906F-03FF6985E90F}"/>
              </a:ext>
            </a:extLst>
          </p:cNvPr>
          <p:cNvSpPr txBox="1"/>
          <p:nvPr/>
        </p:nvSpPr>
        <p:spPr>
          <a:xfrm>
            <a:off x="3758693" y="1285938"/>
            <a:ext cx="3395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chemeClr val="tx2"/>
                </a:solidFill>
                <a:latin typeface="+mj-ea"/>
                <a:ea typeface="+mj-ea"/>
                <a:cs typeface="+mj-cs"/>
              </a:rPr>
              <a:t>之</a:t>
            </a:r>
            <a:r>
              <a:rPr kumimoji="1" lang="zh-Hans" altLang="en-US" sz="2400" dirty="0">
                <a:solidFill>
                  <a:schemeClr val="tx2"/>
                </a:solidFill>
                <a:latin typeface="+mj-ea"/>
                <a:ea typeface="+mj-ea"/>
                <a:cs typeface="+mj-cs"/>
              </a:rPr>
              <a:t> </a:t>
            </a:r>
            <a:r>
              <a:rPr kumimoji="1" lang="en-US" altLang="zh-CN" sz="2400" dirty="0" err="1">
                <a:solidFill>
                  <a:schemeClr val="tx2"/>
                </a:solidFill>
                <a:latin typeface="+mj-ea"/>
                <a:ea typeface="+mj-ea"/>
                <a:cs typeface="+mj-cs"/>
              </a:rPr>
              <a:t>Dockerfile</a:t>
            </a:r>
            <a:r>
              <a:rPr kumimoji="1" lang="zh-Hans" altLang="en-US" sz="2400" dirty="0">
                <a:solidFill>
                  <a:schemeClr val="tx2"/>
                </a:solidFill>
                <a:latin typeface="+mj-ea"/>
                <a:ea typeface="+mj-ea"/>
                <a:cs typeface="+mj-cs"/>
              </a:rPr>
              <a:t> </a:t>
            </a:r>
            <a:r>
              <a:rPr kumimoji="1" lang="zh-CN" altLang="en-US" sz="2400" dirty="0">
                <a:solidFill>
                  <a:schemeClr val="tx2"/>
                </a:solidFill>
                <a:latin typeface="+mj-ea"/>
                <a:ea typeface="+mj-ea"/>
                <a:cs typeface="+mj-cs"/>
              </a:rPr>
              <a:t>上传镜像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67D277C-022D-7D4F-B373-312440AC2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610" y="2370050"/>
            <a:ext cx="9321800" cy="228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18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8D38A280-4BB7-8543-9218-9A86A851F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4113"/>
          </a:xfrm>
        </p:spPr>
        <p:txBody>
          <a:bodyPr/>
          <a:lstStyle/>
          <a:p>
            <a:r>
              <a:rPr kumimoji="1" lang="en-US" altLang="zh-CN" dirty="0"/>
              <a:t>Docker</a:t>
            </a:r>
            <a:r>
              <a:rPr kumimoji="1" lang="zh-Hans" altLang="en-US" dirty="0"/>
              <a:t> </a:t>
            </a:r>
            <a:r>
              <a:rPr kumimoji="1" lang="zh-CN" altLang="en-US" dirty="0"/>
              <a:t>实战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4A51003-7677-D64A-A55D-02C65676D849}"/>
              </a:ext>
            </a:extLst>
          </p:cNvPr>
          <p:cNvSpPr txBox="1"/>
          <p:nvPr/>
        </p:nvSpPr>
        <p:spPr>
          <a:xfrm>
            <a:off x="3758693" y="1285938"/>
            <a:ext cx="1814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chemeClr val="tx2"/>
                </a:solidFill>
                <a:latin typeface="+mj-ea"/>
                <a:ea typeface="+mj-ea"/>
                <a:cs typeface="+mj-cs"/>
              </a:rPr>
              <a:t>之</a:t>
            </a:r>
            <a:r>
              <a:rPr kumimoji="1" lang="zh-Hans" altLang="en-US" sz="2400" dirty="0">
                <a:solidFill>
                  <a:schemeClr val="tx2"/>
                </a:solidFill>
                <a:latin typeface="+mj-ea"/>
                <a:ea typeface="+mj-ea"/>
                <a:cs typeface="+mj-cs"/>
              </a:rPr>
              <a:t> </a:t>
            </a:r>
            <a:r>
              <a:rPr kumimoji="1" lang="zh-CN" altLang="en-US" sz="2400" dirty="0">
                <a:solidFill>
                  <a:schemeClr val="tx2"/>
                </a:solidFill>
                <a:latin typeface="+mj-ea"/>
                <a:ea typeface="+mj-ea"/>
                <a:cs typeface="+mj-cs"/>
              </a:rPr>
              <a:t>项目打包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924C3AF-037A-D145-BB24-D9D838A0D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4100"/>
            <a:ext cx="7078484" cy="467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61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F6F1B5-5325-794E-9124-A6AA39EF8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Docker </a:t>
            </a:r>
            <a:r>
              <a:rPr kumimoji="1" lang="zh-CN" altLang="en-US" dirty="0"/>
              <a:t>数据卷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FA34DEF-4328-784D-864A-EF9607C39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7600" y="1825625"/>
            <a:ext cx="949395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>
                <a:solidFill>
                  <a:srgbClr val="555555"/>
                </a:solidFill>
                <a:latin typeface="+mn-ea"/>
              </a:rPr>
              <a:t>数据卷是一个可供一个或多个容器使用的特殊目录，它绕过 </a:t>
            </a:r>
            <a:r>
              <a:rPr lang="en" altLang="zh-CN" sz="2400" dirty="0">
                <a:solidFill>
                  <a:srgbClr val="555555"/>
                </a:solidFill>
                <a:latin typeface="+mn-ea"/>
              </a:rPr>
              <a:t>UFS</a:t>
            </a:r>
            <a:r>
              <a:rPr lang="zh-CN" altLang="en" sz="2400" dirty="0">
                <a:solidFill>
                  <a:srgbClr val="555555"/>
                </a:solidFill>
                <a:latin typeface="+mn-ea"/>
              </a:rPr>
              <a:t>，</a:t>
            </a:r>
            <a:r>
              <a:rPr lang="zh-CN" altLang="en-US" sz="2400" dirty="0">
                <a:solidFill>
                  <a:srgbClr val="555555"/>
                </a:solidFill>
                <a:latin typeface="+mn-ea"/>
              </a:rPr>
              <a:t>可以提供很多有用的特性：</a:t>
            </a:r>
          </a:p>
          <a:p>
            <a:r>
              <a:rPr lang="zh-CN" altLang="en-US" sz="2400" dirty="0">
                <a:solidFill>
                  <a:srgbClr val="555555"/>
                </a:solidFill>
                <a:latin typeface="+mn-ea"/>
              </a:rPr>
              <a:t>数据卷可以在容器之间共享和重用</a:t>
            </a:r>
          </a:p>
          <a:p>
            <a:r>
              <a:rPr lang="zh-CN" altLang="en-US" sz="2400" dirty="0">
                <a:solidFill>
                  <a:srgbClr val="555555"/>
                </a:solidFill>
                <a:latin typeface="+mn-ea"/>
              </a:rPr>
              <a:t>对数据卷的修改会立马生效</a:t>
            </a:r>
          </a:p>
          <a:p>
            <a:r>
              <a:rPr lang="zh-CN" altLang="en-US" sz="2400" dirty="0">
                <a:solidFill>
                  <a:srgbClr val="555555"/>
                </a:solidFill>
                <a:latin typeface="+mn-ea"/>
              </a:rPr>
              <a:t>对数据卷的更新，不会影响镜像</a:t>
            </a:r>
          </a:p>
          <a:p>
            <a:r>
              <a:rPr lang="zh-CN" altLang="en-US" sz="2400" dirty="0">
                <a:solidFill>
                  <a:srgbClr val="555555"/>
                </a:solidFill>
                <a:latin typeface="+mn-ea"/>
              </a:rPr>
              <a:t>卷会一直存在，直到没有容器使用</a:t>
            </a:r>
          </a:p>
          <a:p>
            <a:pPr marL="0" indent="0">
              <a:buNone/>
            </a:pPr>
            <a:r>
              <a:rPr lang="zh-Hans" altLang="en-US" sz="2400" dirty="0">
                <a:solidFill>
                  <a:srgbClr val="555555"/>
                </a:solidFill>
                <a:latin typeface="+mn-ea"/>
              </a:rPr>
              <a:t>  </a:t>
            </a:r>
            <a:r>
              <a:rPr lang="zh-CN" altLang="en-US" sz="2400" dirty="0">
                <a:solidFill>
                  <a:srgbClr val="555555"/>
                </a:solidFill>
                <a:latin typeface="+mn-ea"/>
              </a:rPr>
              <a:t>*数据卷的使用，类似于 </a:t>
            </a:r>
            <a:r>
              <a:rPr lang="en" altLang="zh-CN" sz="2400" dirty="0">
                <a:solidFill>
                  <a:srgbClr val="555555"/>
                </a:solidFill>
                <a:latin typeface="+mn-ea"/>
              </a:rPr>
              <a:t>Linux </a:t>
            </a:r>
            <a:r>
              <a:rPr lang="zh-CN" altLang="en-US" sz="2400" dirty="0">
                <a:solidFill>
                  <a:srgbClr val="555555"/>
                </a:solidFill>
                <a:latin typeface="+mn-ea"/>
              </a:rPr>
              <a:t>下对目录或文件进行 </a:t>
            </a:r>
            <a:r>
              <a:rPr lang="en" altLang="zh-CN" sz="2400" dirty="0">
                <a:solidFill>
                  <a:srgbClr val="555555"/>
                </a:solidFill>
                <a:latin typeface="+mn-ea"/>
              </a:rPr>
              <a:t>mount</a:t>
            </a:r>
            <a:r>
              <a:rPr lang="zh-CN" altLang="en" dirty="0">
                <a:solidFill>
                  <a:srgbClr val="5555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2044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7838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2C53CA-E60D-1147-B5DB-72A8E6D78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Docker</a:t>
            </a:r>
            <a:r>
              <a:rPr kumimoji="1" lang="zh-Hans" altLang="en-US" dirty="0"/>
              <a:t> </a:t>
            </a:r>
            <a:r>
              <a:rPr kumimoji="1" lang="zh-CN" altLang="en-US" dirty="0"/>
              <a:t>诞生背景</a:t>
            </a:r>
          </a:p>
        </p:txBody>
      </p: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5F7F897D-3876-7C4D-8D9D-487913E1CE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5466348"/>
              </p:ext>
            </p:extLst>
          </p:nvPr>
        </p:nvGraphicFramePr>
        <p:xfrm>
          <a:off x="2131827" y="1449238"/>
          <a:ext cx="5865091" cy="3168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6727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BA64C6-8440-1743-8AEE-A57269173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Docker</a:t>
            </a:r>
            <a:r>
              <a:rPr kumimoji="1" lang="zh-Hans" altLang="en-US" dirty="0"/>
              <a:t> </a:t>
            </a:r>
            <a:r>
              <a:rPr kumimoji="1" lang="zh-CN" altLang="en-US" dirty="0"/>
              <a:t>定义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FD952E-145D-E84B-BBCB-88AD99A20A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9208911" cy="115760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30000"/>
              </a:lnSpc>
            </a:pPr>
            <a:r>
              <a:rPr lang="en" altLang="zh-CN" sz="2600" dirty="0"/>
              <a:t>Docker </a:t>
            </a:r>
            <a:r>
              <a:rPr lang="zh-CN" altLang="en-US" sz="2600" dirty="0"/>
              <a:t>是一个开源的应用容器引擎，让开发者可以打包他们的应用以及依赖包到一个可移植的镜像中，然后发布到任何流行的 </a:t>
            </a:r>
            <a:r>
              <a:rPr lang="en" altLang="zh-CN" sz="2600" dirty="0"/>
              <a:t>Linux</a:t>
            </a:r>
            <a:r>
              <a:rPr lang="zh-CN" altLang="en-US" sz="2600" dirty="0"/>
              <a:t>或</a:t>
            </a:r>
            <a:r>
              <a:rPr lang="en" altLang="zh-CN" sz="2600" dirty="0"/>
              <a:t>Windows </a:t>
            </a:r>
            <a:r>
              <a:rPr lang="zh-CN" altLang="en-US" sz="2600" dirty="0"/>
              <a:t>机器上，也可以实现虚拟化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9F901A-CB59-BE42-AA03-1FC2E15E6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190" y="3166110"/>
            <a:ext cx="592201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671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C68F26-E02E-874E-B338-96203D891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Docker</a:t>
            </a:r>
            <a:r>
              <a:rPr kumimoji="1" lang="zh-Hans" altLang="en-US" dirty="0"/>
              <a:t> </a:t>
            </a:r>
            <a:r>
              <a:rPr kumimoji="1" lang="zh-CN" altLang="en-US" dirty="0"/>
              <a:t>优点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8A0D1C-6A8F-AF45-AC4C-0AD88551BE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247489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2400" dirty="0">
                <a:latin typeface="+mn-ea"/>
              </a:rPr>
              <a:t>1</a:t>
            </a:r>
            <a:r>
              <a:rPr kumimoji="1" lang="en-US" altLang="zh-Hans" sz="2400" dirty="0">
                <a:latin typeface="+mn-ea"/>
              </a:rPr>
              <a:t>.</a:t>
            </a:r>
            <a:r>
              <a:rPr kumimoji="1" lang="zh-Hans" altLang="en-US" sz="2400" dirty="0">
                <a:latin typeface="+mn-ea"/>
              </a:rPr>
              <a:t> </a:t>
            </a:r>
            <a:r>
              <a:rPr kumimoji="1" lang="zh-CN" altLang="en-US" sz="2400" dirty="0">
                <a:latin typeface="+mn-ea"/>
              </a:rPr>
              <a:t>持续部署和测试</a:t>
            </a:r>
            <a:endParaRPr kumimoji="1" lang="en-US" altLang="zh-CN" sz="2400" dirty="0">
              <a:latin typeface="+mn-ea"/>
            </a:endParaRPr>
          </a:p>
          <a:p>
            <a:pPr marL="0" indent="0">
              <a:buNone/>
            </a:pPr>
            <a:r>
              <a:rPr kumimoji="1" lang="zh-Hans" altLang="en-US" sz="2400" dirty="0">
                <a:latin typeface="+mn-ea"/>
              </a:rPr>
              <a:t>     </a:t>
            </a:r>
            <a:r>
              <a:rPr kumimoji="1" lang="zh-CN" altLang="en-US" sz="1800" dirty="0">
                <a:latin typeface="+mn-ea"/>
              </a:rPr>
              <a:t>容器消除了线上线下的环境差异，保证了应用生命周期的环境一致性</a:t>
            </a:r>
            <a:endParaRPr kumimoji="1" lang="en-US" altLang="zh-CN" sz="1800" dirty="0">
              <a:latin typeface="+mn-ea"/>
            </a:endParaRPr>
          </a:p>
          <a:p>
            <a:pPr marL="0" indent="0">
              <a:buNone/>
            </a:pPr>
            <a:r>
              <a:rPr kumimoji="1" lang="en-US" altLang="zh-Hans" sz="2400" dirty="0">
                <a:latin typeface="+mn-ea"/>
              </a:rPr>
              <a:t>2.</a:t>
            </a:r>
            <a:r>
              <a:rPr kumimoji="1" lang="zh-Hans" altLang="en-US" sz="2400" dirty="0">
                <a:latin typeface="+mn-ea"/>
              </a:rPr>
              <a:t> </a:t>
            </a:r>
            <a:r>
              <a:rPr kumimoji="1" lang="zh-CN" altLang="en-US" sz="2400" dirty="0"/>
              <a:t>跨云平台支持</a:t>
            </a:r>
            <a:endParaRPr kumimoji="1" lang="en-US" altLang="zh-CN" sz="2400" dirty="0"/>
          </a:p>
          <a:p>
            <a:pPr marL="0" indent="0">
              <a:buNone/>
            </a:pPr>
            <a:r>
              <a:rPr kumimoji="1" lang="en-US" altLang="zh-CN" sz="2400" dirty="0">
                <a:latin typeface="+mn-ea"/>
              </a:rPr>
              <a:t>3.</a:t>
            </a:r>
            <a:r>
              <a:rPr kumimoji="1" lang="zh-Hans" altLang="en-US" sz="2400" dirty="0">
                <a:latin typeface="+mn-ea"/>
              </a:rPr>
              <a:t> </a:t>
            </a:r>
            <a:r>
              <a:rPr kumimoji="1" lang="zh-CN" altLang="en-US" sz="2400" dirty="0"/>
              <a:t>高资源利用率与隔离      </a:t>
            </a:r>
            <a:endParaRPr kumimoji="1" lang="en-US" altLang="zh-CN" sz="2400" dirty="0"/>
          </a:p>
          <a:p>
            <a:pPr marL="0" indent="0">
              <a:buNone/>
            </a:pPr>
            <a:r>
              <a:rPr kumimoji="1" lang="zh-Hans" altLang="en-US" sz="1800" dirty="0"/>
              <a:t>         </a:t>
            </a:r>
            <a:r>
              <a:rPr kumimoji="1" lang="zh-CN" altLang="en-US" sz="1800" dirty="0"/>
              <a:t>容器没有管理程序的额外开销，与底层共享操作系统，性能更优良，在同等条件下可以运行更</a:t>
            </a:r>
            <a:r>
              <a:rPr kumimoji="1" lang="zh-Hans" altLang="en-US" sz="1800" dirty="0"/>
              <a:t>                </a:t>
            </a:r>
            <a:r>
              <a:rPr kumimoji="1" lang="zh-CN" altLang="en-US" sz="1800" dirty="0"/>
              <a:t>多的应用实例。同时，容器拥有不错的资源</a:t>
            </a:r>
            <a:r>
              <a:rPr kumimoji="1" lang="zh-Hans" altLang="en-US" sz="1800" dirty="0"/>
              <a:t>，</a:t>
            </a:r>
            <a:r>
              <a:rPr kumimoji="1" lang="zh-CN" altLang="en-US" sz="1800" dirty="0"/>
              <a:t>隔离与限制能力，可以精确的对应用分配</a:t>
            </a:r>
            <a:r>
              <a:rPr kumimoji="1" lang="en-US" altLang="zh-CN" sz="1800" dirty="0"/>
              <a:t>CPU</a:t>
            </a:r>
            <a:r>
              <a:rPr kumimoji="1" lang="zh-CN" altLang="en-US" sz="1800" dirty="0"/>
              <a:t>和内存，保证应用间不会互相影响</a:t>
            </a:r>
            <a:endParaRPr kumimoji="1" lang="en-US" altLang="zh-CN" sz="1800" dirty="0"/>
          </a:p>
          <a:p>
            <a:pPr marL="0" indent="0">
              <a:buNone/>
            </a:pPr>
            <a:r>
              <a:rPr kumimoji="1" lang="en-US" altLang="zh-Hans" sz="2400" dirty="0"/>
              <a:t>4.</a:t>
            </a:r>
            <a:r>
              <a:rPr kumimoji="1" lang="zh-Hans" altLang="en-US" sz="2400" dirty="0"/>
              <a:t> </a:t>
            </a:r>
            <a:r>
              <a:rPr kumimoji="1" lang="zh-CN" altLang="en-US" sz="2400" dirty="0"/>
              <a:t>易于理解且易用</a:t>
            </a:r>
            <a:endParaRPr kumimoji="1" lang="en-US" altLang="zh-CN" sz="2400" dirty="0"/>
          </a:p>
          <a:p>
            <a:pPr marL="0" indent="0">
              <a:buNone/>
            </a:pPr>
            <a:r>
              <a:rPr kumimoji="1" lang="en-US" altLang="zh-Hans" sz="2400" dirty="0"/>
              <a:t>5</a:t>
            </a:r>
            <a:r>
              <a:rPr kumimoji="1" lang="en-US" altLang="zh-CN" sz="2400" dirty="0"/>
              <a:t>.</a:t>
            </a:r>
            <a:r>
              <a:rPr kumimoji="1" lang="zh-Hans" altLang="en-US" sz="2400" dirty="0"/>
              <a:t> </a:t>
            </a:r>
            <a:r>
              <a:rPr kumimoji="1" lang="zh-CN" altLang="en-US" sz="2400" dirty="0"/>
              <a:t>应用镜像仓库</a:t>
            </a:r>
          </a:p>
          <a:p>
            <a:pPr marL="0" indent="0">
              <a:buNone/>
            </a:pPr>
            <a:endParaRPr kumimoji="1" lang="zh-CN" altLang="en-US" sz="2400" dirty="0">
              <a:latin typeface="+mn-ea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0967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D04426-9917-2F45-91AF-58A8619F4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Docker</a:t>
            </a:r>
            <a:r>
              <a:rPr kumimoji="1" lang="zh-Hans" altLang="en-US" dirty="0"/>
              <a:t> </a:t>
            </a:r>
            <a:r>
              <a:rPr kumimoji="1" lang="zh-CN" altLang="en-US" dirty="0"/>
              <a:t>三剑客</a:t>
            </a: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330ED35B-2C84-414F-8D9C-6BC77331AE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9617238"/>
              </p:ext>
            </p:extLst>
          </p:nvPr>
        </p:nvGraphicFramePr>
        <p:xfrm>
          <a:off x="714375" y="1535289"/>
          <a:ext cx="9535936" cy="4865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97378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96F79-522E-5F4A-AEE0-9BC5A8B3C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Docker </a:t>
            </a:r>
            <a:r>
              <a:rPr kumimoji="1" lang="zh-CN" altLang="en-US" dirty="0"/>
              <a:t>命令结构图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16C6A3-F295-184B-8918-7FA8CD384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1557337"/>
            <a:ext cx="6376988" cy="469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65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7B52DE-6580-0040-A578-975F120E9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Docker</a:t>
            </a:r>
            <a:r>
              <a:rPr kumimoji="1" lang="zh-Hans" altLang="en-US" dirty="0"/>
              <a:t> </a:t>
            </a:r>
            <a:r>
              <a:rPr kumimoji="1" lang="zh-CN" altLang="en-US" dirty="0"/>
              <a:t>实战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CC94CA0-FB99-544A-A984-B395B103DD8A}"/>
              </a:ext>
            </a:extLst>
          </p:cNvPr>
          <p:cNvSpPr txBox="1"/>
          <p:nvPr/>
        </p:nvSpPr>
        <p:spPr>
          <a:xfrm>
            <a:off x="3758693" y="1285938"/>
            <a:ext cx="1814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chemeClr val="tx2"/>
                </a:solidFill>
                <a:latin typeface="+mj-ea"/>
                <a:ea typeface="+mj-ea"/>
                <a:cs typeface="+mj-cs"/>
              </a:rPr>
              <a:t>之</a:t>
            </a:r>
            <a:r>
              <a:rPr kumimoji="1" lang="zh-Hans" altLang="en-US" sz="2400" dirty="0">
                <a:solidFill>
                  <a:schemeClr val="tx2"/>
                </a:solidFill>
                <a:latin typeface="+mj-ea"/>
                <a:ea typeface="+mj-ea"/>
                <a:cs typeface="+mj-cs"/>
              </a:rPr>
              <a:t> </a:t>
            </a:r>
            <a:r>
              <a:rPr kumimoji="1" lang="zh-CN" altLang="en-US" sz="2400" dirty="0">
                <a:solidFill>
                  <a:schemeClr val="tx2"/>
                </a:solidFill>
                <a:latin typeface="+mj-ea"/>
                <a:ea typeface="+mj-ea"/>
                <a:cs typeface="+mj-cs"/>
              </a:rPr>
              <a:t>选择镜像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DE01C49-44D2-F943-8528-BA74A0CFF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" y="2059060"/>
            <a:ext cx="7706284" cy="284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958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88E1B75B-4DE1-9A49-A6B1-42E34C2F5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4113"/>
          </a:xfrm>
        </p:spPr>
        <p:txBody>
          <a:bodyPr/>
          <a:lstStyle/>
          <a:p>
            <a:r>
              <a:rPr kumimoji="1" lang="en-US" altLang="zh-CN" dirty="0"/>
              <a:t>Docker</a:t>
            </a:r>
            <a:r>
              <a:rPr kumimoji="1" lang="zh-Hans" altLang="en-US" dirty="0"/>
              <a:t> </a:t>
            </a:r>
            <a:r>
              <a:rPr kumimoji="1" lang="zh-CN" altLang="en-US" dirty="0"/>
              <a:t>实战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1CE2040-7867-204D-B86E-1A27D727D391}"/>
              </a:ext>
            </a:extLst>
          </p:cNvPr>
          <p:cNvSpPr txBox="1"/>
          <p:nvPr/>
        </p:nvSpPr>
        <p:spPr>
          <a:xfrm>
            <a:off x="3758693" y="1285938"/>
            <a:ext cx="1814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chemeClr val="tx2"/>
                </a:solidFill>
                <a:latin typeface="+mj-ea"/>
                <a:ea typeface="+mj-ea"/>
                <a:cs typeface="+mj-cs"/>
              </a:rPr>
              <a:t>之</a:t>
            </a:r>
            <a:r>
              <a:rPr kumimoji="1" lang="zh-Hans" altLang="en-US" sz="2400" dirty="0">
                <a:solidFill>
                  <a:schemeClr val="tx2"/>
                </a:solidFill>
                <a:latin typeface="+mj-ea"/>
                <a:ea typeface="+mj-ea"/>
                <a:cs typeface="+mj-cs"/>
              </a:rPr>
              <a:t> </a:t>
            </a:r>
            <a:r>
              <a:rPr kumimoji="1" lang="zh-CN" altLang="en-US" sz="2400" dirty="0">
                <a:solidFill>
                  <a:schemeClr val="tx2"/>
                </a:solidFill>
                <a:latin typeface="+mj-ea"/>
                <a:ea typeface="+mj-ea"/>
                <a:cs typeface="+mj-cs"/>
              </a:rPr>
              <a:t>拉取镜像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21D66E1-AA2E-8545-A544-F15CDBA34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185176"/>
            <a:ext cx="7940039" cy="358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08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0ED4EEA8-A3AD-BB48-890D-97EE2859A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4113"/>
          </a:xfrm>
        </p:spPr>
        <p:txBody>
          <a:bodyPr/>
          <a:lstStyle/>
          <a:p>
            <a:r>
              <a:rPr kumimoji="1" lang="en-US" altLang="zh-CN" dirty="0"/>
              <a:t>Docker</a:t>
            </a:r>
            <a:r>
              <a:rPr kumimoji="1" lang="zh-Hans" altLang="en-US" dirty="0"/>
              <a:t> </a:t>
            </a:r>
            <a:r>
              <a:rPr kumimoji="1" lang="zh-CN" altLang="en-US" dirty="0"/>
              <a:t>实战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16ADF-3933-D540-9C26-A3E10B66E225}"/>
              </a:ext>
            </a:extLst>
          </p:cNvPr>
          <p:cNvSpPr txBox="1"/>
          <p:nvPr/>
        </p:nvSpPr>
        <p:spPr>
          <a:xfrm>
            <a:off x="3758693" y="1285938"/>
            <a:ext cx="1814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chemeClr val="tx2"/>
                </a:solidFill>
                <a:latin typeface="+mj-ea"/>
                <a:ea typeface="+mj-ea"/>
                <a:cs typeface="+mj-cs"/>
              </a:rPr>
              <a:t>之</a:t>
            </a:r>
            <a:r>
              <a:rPr kumimoji="1" lang="zh-Hans" altLang="en-US" sz="2400" dirty="0">
                <a:solidFill>
                  <a:schemeClr val="tx2"/>
                </a:solidFill>
                <a:latin typeface="+mj-ea"/>
                <a:ea typeface="+mj-ea"/>
                <a:cs typeface="+mj-cs"/>
              </a:rPr>
              <a:t> </a:t>
            </a:r>
            <a:r>
              <a:rPr kumimoji="1" lang="zh-CN" altLang="en-US" sz="2400" dirty="0">
                <a:solidFill>
                  <a:schemeClr val="tx2"/>
                </a:solidFill>
                <a:latin typeface="+mj-ea"/>
                <a:ea typeface="+mj-ea"/>
                <a:cs typeface="+mj-cs"/>
              </a:rPr>
              <a:t>启动容器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FB50927-CF99-904E-B7AA-3DBEB7B85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57400"/>
            <a:ext cx="8296063" cy="427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06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aiaStyle">
      <a:dk1>
        <a:srgbClr val="232323"/>
      </a:dk1>
      <a:lt1>
        <a:srgbClr val="FFFFFF"/>
      </a:lt1>
      <a:dk2>
        <a:srgbClr val="0B9444"/>
      </a:dk2>
      <a:lt2>
        <a:srgbClr val="E7E6E6"/>
      </a:lt2>
      <a:accent1>
        <a:srgbClr val="00B050"/>
      </a:accent1>
      <a:accent2>
        <a:srgbClr val="FD9727"/>
      </a:accent2>
      <a:accent3>
        <a:srgbClr val="9E9E9E"/>
      </a:accent3>
      <a:accent4>
        <a:srgbClr val="45D0F7"/>
      </a:accent4>
      <a:accent5>
        <a:srgbClr val="00B0F0"/>
      </a:accent5>
      <a:accent6>
        <a:srgbClr val="22B9B4"/>
      </a:accent6>
      <a:hlink>
        <a:srgbClr val="0563C1"/>
      </a:hlink>
      <a:folHlink>
        <a:srgbClr val="954F72"/>
      </a:folHlink>
    </a:clrScheme>
    <a:fontScheme name="GaiaStyle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1583</TotalTime>
  <Words>535</Words>
  <Application>Microsoft Macintosh PowerPoint</Application>
  <PresentationFormat>宽屏</PresentationFormat>
  <Paragraphs>60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DengXian</vt:lpstr>
      <vt:lpstr>微软雅黑</vt:lpstr>
      <vt:lpstr>Arial Unicode MS</vt:lpstr>
      <vt:lpstr>Microsoft Yahei</vt:lpstr>
      <vt:lpstr>Arial</vt:lpstr>
      <vt:lpstr>Calibri</vt:lpstr>
      <vt:lpstr>Office Theme</vt:lpstr>
      <vt:lpstr>PowerPoint 演示文稿</vt:lpstr>
      <vt:lpstr>Docker 诞生背景</vt:lpstr>
      <vt:lpstr>Docker 定义</vt:lpstr>
      <vt:lpstr>Docker 优点</vt:lpstr>
      <vt:lpstr>Docker 三剑客</vt:lpstr>
      <vt:lpstr>Docker 命令结构图</vt:lpstr>
      <vt:lpstr>Docker 实战</vt:lpstr>
      <vt:lpstr>Docker 实战</vt:lpstr>
      <vt:lpstr>Docker 实战</vt:lpstr>
      <vt:lpstr>Docker 实战</vt:lpstr>
      <vt:lpstr>Docker 实战</vt:lpstr>
      <vt:lpstr>Docker 实战</vt:lpstr>
      <vt:lpstr>Docker 实战</vt:lpstr>
      <vt:lpstr>Docker 实战</vt:lpstr>
      <vt:lpstr>Docker 实战</vt:lpstr>
      <vt:lpstr>Docker 数据卷</vt:lpstr>
      <vt:lpstr>PowerPoint 演示文稿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eric sun</dc:creator>
  <cp:lastModifiedBy>Microsoft Office 用户</cp:lastModifiedBy>
  <cp:revision>99</cp:revision>
  <dcterms:created xsi:type="dcterms:W3CDTF">2016-10-31T06:04:28Z</dcterms:created>
  <dcterms:modified xsi:type="dcterms:W3CDTF">2019-05-27T03:30:47Z</dcterms:modified>
</cp:coreProperties>
</file>